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330" r:id="rId7"/>
    <p:sldId id="262" r:id="rId8"/>
    <p:sldId id="263" r:id="rId9"/>
    <p:sldId id="265" r:id="rId10"/>
    <p:sldId id="322" r:id="rId11"/>
    <p:sldId id="264" r:id="rId12"/>
    <p:sldId id="323" r:id="rId13"/>
    <p:sldId id="324" r:id="rId14"/>
    <p:sldId id="325" r:id="rId15"/>
    <p:sldId id="326" r:id="rId16"/>
    <p:sldId id="332" r:id="rId17"/>
    <p:sldId id="333" r:id="rId18"/>
    <p:sldId id="329" r:id="rId19"/>
    <p:sldId id="33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tente" initials="U" lastIdx="6" clrIdx="0"/>
  <p:cmAuthor id="1" name="Reviewer" initials="R" lastIdx="5" clrIdx="1"/>
  <p:cmAuthor id="2" name="Massimo" initials="MTM" lastIdx="5" clrIdx="2">
    <p:extLst>
      <p:ext uri="{19B8F6BF-5375-455C-9EA6-DF929625EA0E}">
        <p15:presenceInfo xmlns:p15="http://schemas.microsoft.com/office/powerpoint/2012/main" userId="Massim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92" autoAdjust="0"/>
    <p:restoredTop sz="94660"/>
  </p:normalViewPr>
  <p:slideViewPr>
    <p:cSldViewPr snapToGrid="0">
      <p:cViewPr varScale="1">
        <p:scale>
          <a:sx n="62" d="100"/>
          <a:sy n="62" d="100"/>
        </p:scale>
        <p:origin x="65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135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026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904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365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566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476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75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481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769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952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36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1DF784-E989-D28A-603E-7329ABE4F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0812" y="3058530"/>
            <a:ext cx="10951188" cy="836989"/>
          </a:xfrm>
        </p:spPr>
        <p:txBody>
          <a:bodyPr>
            <a:normAutofit fontScale="90000"/>
          </a:bodyPr>
          <a:lstStyle/>
          <a:p>
            <a:r>
              <a:rPr lang="it-IT" sz="2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Programma di </a:t>
            </a:r>
            <a:r>
              <a:rPr lang="it-IT" sz="2200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SviluPpo</a:t>
            </a:r>
            <a:r>
              <a:rPr lang="it-IT" sz="2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Rurale per l’Umbria </a:t>
            </a:r>
            <a:r>
              <a:rPr lang="es-ES" sz="2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2014-2020 – Mis. 16.2.1</a:t>
            </a:r>
            <a:br>
              <a:rPr lang="it-IT" sz="2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2200" b="0" dirty="0">
                <a:solidFill>
                  <a:srgbClr val="FF0000"/>
                </a:solidFill>
              </a:rPr>
              <a:t>Progetto MONITOR SAN</a:t>
            </a:r>
            <a:br>
              <a:rPr lang="it-IT" sz="2400" dirty="0">
                <a:solidFill>
                  <a:srgbClr val="FF0000"/>
                </a:solidFill>
              </a:rPr>
            </a:br>
            <a:br>
              <a:rPr lang="it-IT" sz="2400" dirty="0">
                <a:solidFill>
                  <a:srgbClr val="FF0000"/>
                </a:solidFill>
              </a:rPr>
            </a:br>
            <a:br>
              <a:rPr lang="it-IT" sz="2400" dirty="0">
                <a:solidFill>
                  <a:srgbClr val="FF0000"/>
                </a:solidFill>
              </a:rPr>
            </a:br>
            <a:r>
              <a:rPr lang="it-IT" sz="2400" dirty="0">
                <a:solidFill>
                  <a:srgbClr val="FF0000"/>
                </a:solidFill>
              </a:rPr>
              <a:t>valutazione delle strategie gestionali ed alimentari messe in atto negli allevamenti umbri: </a:t>
            </a:r>
            <a:r>
              <a:rPr lang="it-IT" sz="2400" dirty="0"/>
              <a:t>relazione con il benessere animale ed il rischio di insorgenza di patologie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FE9D91B-3671-C341-981B-0074C3E3A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6200000">
            <a:off x="-765186" y="5345836"/>
            <a:ext cx="2400728" cy="456254"/>
          </a:xfrm>
        </p:spPr>
        <p:txBody>
          <a:bodyPr/>
          <a:lstStyle/>
          <a:p>
            <a:r>
              <a:rPr lang="it-IT" dirty="0">
                <a:solidFill>
                  <a:srgbClr val="3366FF"/>
                </a:solidFill>
              </a:rPr>
              <a:t>MONITOR SAN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4AB19CD-4682-0054-C9C2-1F0E66C23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406" y="369045"/>
            <a:ext cx="2158534" cy="945830"/>
          </a:xfrm>
          <a:prstGeom prst="rect">
            <a:avLst/>
          </a:prstGeom>
        </p:spPr>
      </p:pic>
      <p:sp>
        <p:nvSpPr>
          <p:cNvPr id="5" name="Sottotitolo 2">
            <a:extLst>
              <a:ext uri="{FF2B5EF4-FFF2-40B4-BE49-F238E27FC236}">
                <a16:creationId xmlns:a16="http://schemas.microsoft.com/office/drawing/2014/main" id="{4A9DC970-5792-E6B2-BDFA-3890B39F3DA0}"/>
              </a:ext>
            </a:extLst>
          </p:cNvPr>
          <p:cNvSpPr txBox="1">
            <a:spLocks/>
          </p:cNvSpPr>
          <p:nvPr/>
        </p:nvSpPr>
        <p:spPr>
          <a:xfrm>
            <a:off x="1240812" y="4398989"/>
            <a:ext cx="6206912" cy="20899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Dipartimento di </a:t>
            </a:r>
            <a:r>
              <a:rPr lang="it-IT" b="1" dirty="0">
                <a:solidFill>
                  <a:schemeClr val="bg2">
                    <a:lumMod val="50000"/>
                  </a:schemeClr>
                </a:solidFill>
              </a:rPr>
              <a:t>Medicina Veterinaria</a:t>
            </a:r>
          </a:p>
          <a:p>
            <a:pPr>
              <a:spcBef>
                <a:spcPts val="0"/>
              </a:spcBef>
            </a:pPr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Università degli Studi di Perugia</a:t>
            </a:r>
          </a:p>
          <a:p>
            <a:pPr>
              <a:spcBef>
                <a:spcPts val="0"/>
              </a:spcBef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Massimo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Trabalza Marinucci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Gabriele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Acuti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Elisa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Rampacci</a:t>
            </a:r>
            <a:b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Martina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Crociati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Flavia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Lucignani</a:t>
            </a:r>
          </a:p>
          <a:p>
            <a:pPr>
              <a:spcBef>
                <a:spcPts val="0"/>
              </a:spcBef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DD272F3-129F-0EA7-CC14-336FD39D2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303" y="4010923"/>
            <a:ext cx="2690412" cy="2590866"/>
          </a:xfrm>
          <a:prstGeom prst="ellipse">
            <a:avLst/>
          </a:prstGeom>
          <a:ln>
            <a:solidFill>
              <a:schemeClr val="tx1"/>
            </a:solidFill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DD2E46C-17C0-0187-D34B-304716D78A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2422"/>
          <a:stretch/>
        </p:blipFill>
        <p:spPr>
          <a:xfrm>
            <a:off x="9020710" y="504685"/>
            <a:ext cx="2437896" cy="535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4589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2FE9D91B-3671-C341-981B-0074C3E3A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6200000">
            <a:off x="-765186" y="5345836"/>
            <a:ext cx="2400728" cy="456254"/>
          </a:xfrm>
        </p:spPr>
        <p:txBody>
          <a:bodyPr/>
          <a:lstStyle/>
          <a:p>
            <a:r>
              <a:rPr lang="it-IT" dirty="0">
                <a:solidFill>
                  <a:srgbClr val="3366FF"/>
                </a:solidFill>
              </a:rPr>
              <a:t>MONITOR SAN</a:t>
            </a: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67A01AE9-06B2-A7E8-B416-92DCB85AD30B}"/>
              </a:ext>
            </a:extLst>
          </p:cNvPr>
          <p:cNvSpPr/>
          <p:nvPr/>
        </p:nvSpPr>
        <p:spPr>
          <a:xfrm>
            <a:off x="6608625" y="654884"/>
            <a:ext cx="4529137" cy="6685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ASCIUTTA SELETTIVA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1C75A00-EAC6-62EF-B5E1-FF555107DF57}"/>
              </a:ext>
            </a:extLst>
          </p:cNvPr>
          <p:cNvSpPr txBox="1"/>
          <p:nvPr/>
        </p:nvSpPr>
        <p:spPr>
          <a:xfrm>
            <a:off x="5804899" y="2048324"/>
            <a:ext cx="618005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Il trattamento antibiotico si effettua solamente sulla base di: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t-IT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anamnesi clinica di mastite </a:t>
            </a:r>
            <a: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nella lattazione precedente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kern="0" dirty="0">
              <a:solidFill>
                <a:prstClr val="black"/>
              </a:solidFill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2. sospetto di infezioni intramammarie attraverso la </a:t>
            </a:r>
            <a:r>
              <a:rPr kumimoji="0" lang="it-IT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conta cellulare individuale (&gt; 200.000) e/o una coltura batterica con un isolato</a:t>
            </a:r>
            <a: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seguita da </a:t>
            </a:r>
            <a:r>
              <a:rPr kumimoji="0" lang="it-IT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antibiogramma</a:t>
            </a:r>
            <a:endParaRPr lang="it-IT" kern="0" dirty="0">
              <a:solidFill>
                <a:prstClr val="black"/>
              </a:solidFill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3. </a:t>
            </a:r>
            <a:r>
              <a:rPr kumimoji="0" lang="it-IT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fattori di rischio della singola vacca o dell’allevamento </a:t>
            </a:r>
            <a: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(es. lesioni dei capezzoli).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710922D-5D35-AF30-E66A-D14520F305A9}"/>
              </a:ext>
            </a:extLst>
          </p:cNvPr>
          <p:cNvSpPr txBox="1"/>
          <p:nvPr/>
        </p:nvSpPr>
        <p:spPr>
          <a:xfrm>
            <a:off x="997162" y="6189552"/>
            <a:ext cx="109877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L’applicazione di sigillanti interni e l’uso di vaccini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possono contribuire a ridurre il rischio di mastite in vacche non trattate all’asciutta quando sono attuate le buone pratiche di igiene e di allevamento.</a:t>
            </a:r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1A6BCBA5-4C6F-0A42-FCD9-7C2D9DF76F3F}"/>
              </a:ext>
            </a:extLst>
          </p:cNvPr>
          <p:cNvSpPr/>
          <p:nvPr/>
        </p:nvSpPr>
        <p:spPr>
          <a:xfrm rot="5400000">
            <a:off x="8593157" y="1455962"/>
            <a:ext cx="560070" cy="58613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Pin on Clouds tree couple">
            <a:extLst>
              <a:ext uri="{FF2B5EF4-FFF2-40B4-BE49-F238E27FC236}">
                <a16:creationId xmlns:a16="http://schemas.microsoft.com/office/drawing/2014/main" id="{C0E1B030-6109-CE06-F3B9-92095A772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09" y="2120553"/>
            <a:ext cx="4430442" cy="333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A5878DA-CB6B-80F8-9680-619A974B775E}"/>
              </a:ext>
            </a:extLst>
          </p:cNvPr>
          <p:cNvSpPr txBox="1"/>
          <p:nvPr/>
        </p:nvSpPr>
        <p:spPr>
          <a:xfrm>
            <a:off x="1566158" y="159309"/>
            <a:ext cx="714974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Ad oggi, in considerazione della grave diffusione di batteri resistenti agli antimicrobici, è importante applicare la cosiddetta</a:t>
            </a:r>
            <a:endParaRPr lang="it-IT" sz="16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48806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2FE9D91B-3671-C341-981B-0074C3E3A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6200000">
            <a:off x="-765186" y="5345836"/>
            <a:ext cx="2400728" cy="456254"/>
          </a:xfrm>
        </p:spPr>
        <p:txBody>
          <a:bodyPr/>
          <a:lstStyle/>
          <a:p>
            <a:r>
              <a:rPr lang="it-IT" dirty="0">
                <a:solidFill>
                  <a:srgbClr val="3366FF"/>
                </a:solidFill>
              </a:rPr>
              <a:t>MONITOR SAN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4AC74EC-E7E1-4502-47BB-78845520ABEA}"/>
              </a:ext>
            </a:extLst>
          </p:cNvPr>
          <p:cNvSpPr txBox="1"/>
          <p:nvPr/>
        </p:nvSpPr>
        <p:spPr>
          <a:xfrm>
            <a:off x="875444" y="154567"/>
            <a:ext cx="6097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>
                <a:solidFill>
                  <a:srgbClr val="455F51"/>
                </a:solidFill>
                <a:latin typeface="Calibri" panose="020F0502020204030204"/>
              </a:rPr>
              <a:t>GESTIONE NUTRIZIONALE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7FB1743-6133-2993-8C5E-4377EAFD7931}"/>
              </a:ext>
            </a:extLst>
          </p:cNvPr>
          <p:cNvSpPr txBox="1"/>
          <p:nvPr/>
        </p:nvSpPr>
        <p:spPr>
          <a:xfrm>
            <a:off x="875444" y="754990"/>
            <a:ext cx="104411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L’uso di materie prime di scarsa qualità e/o un razionamento sbilanciato possono indurre lo sviluppo di </a:t>
            </a:r>
            <a:r>
              <a:rPr lang="it-IT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patologie metaboliche </a:t>
            </a:r>
            <a:r>
              <a:rPr lang="it-IT" dirty="0"/>
              <a:t>e </a:t>
            </a:r>
            <a:r>
              <a:rPr lang="it-IT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influenzare negativamente il sistema immunitario</a:t>
            </a:r>
            <a:r>
              <a:rPr lang="it-IT" dirty="0"/>
              <a:t> concorrendo allo sviluppo di malattie infettive.</a:t>
            </a:r>
          </a:p>
        </p:txBody>
      </p:sp>
      <p:sp>
        <p:nvSpPr>
          <p:cNvPr id="17" name="Freccia in giù 16">
            <a:extLst>
              <a:ext uri="{FF2B5EF4-FFF2-40B4-BE49-F238E27FC236}">
                <a16:creationId xmlns:a16="http://schemas.microsoft.com/office/drawing/2014/main" id="{D8014425-2F57-85B6-1407-E15988936BBD}"/>
              </a:ext>
            </a:extLst>
          </p:cNvPr>
          <p:cNvSpPr/>
          <p:nvPr/>
        </p:nvSpPr>
        <p:spPr>
          <a:xfrm>
            <a:off x="8163875" y="1419119"/>
            <a:ext cx="832207" cy="51840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D2A2833-323F-5F7C-51A9-659CAFFE0842}"/>
              </a:ext>
            </a:extLst>
          </p:cNvPr>
          <p:cNvSpPr txBox="1"/>
          <p:nvPr/>
        </p:nvSpPr>
        <p:spPr>
          <a:xfrm>
            <a:off x="4928130" y="1965588"/>
            <a:ext cx="73036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Acidosi e chetosi ruminale, metrite, distocie e ipocalcemia </a:t>
            </a:r>
          </a:p>
          <a:p>
            <a:pPr algn="ctr"/>
            <a:r>
              <a:rPr lang="it-IT" dirty="0"/>
              <a:t>(osservate ma raramente)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11167F4-C63E-FF54-B197-9D66D95CC19B}"/>
              </a:ext>
            </a:extLst>
          </p:cNvPr>
          <p:cNvSpPr txBox="1"/>
          <p:nvPr/>
        </p:nvSpPr>
        <p:spPr>
          <a:xfrm>
            <a:off x="943433" y="3917851"/>
            <a:ext cx="446167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La maggior parte degli allevamenti si avvale di </a:t>
            </a:r>
            <a:r>
              <a:rPr lang="it-IT" u="sng" dirty="0"/>
              <a:t>assistenza veterinaria e nutrizionistica non programmata</a:t>
            </a:r>
          </a:p>
          <a:p>
            <a:r>
              <a:rPr lang="it-IT" dirty="0"/>
              <a:t>(a chiamata)</a:t>
            </a:r>
          </a:p>
          <a:p>
            <a:endParaRPr lang="it-IT" dirty="0">
              <a:highlight>
                <a:srgbClr val="FFFF00"/>
              </a:highlight>
            </a:endParaRPr>
          </a:p>
          <a:p>
            <a:r>
              <a:rPr lang="it-IT" dirty="0">
                <a:highlight>
                  <a:srgbClr val="FFFF00"/>
                </a:highlight>
              </a:rPr>
              <a:t>Maggiore attenzione al bilanciamento della razione è osservato negli allevamenti di bovini da latte.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56BDDF37-D067-B000-E076-8D0D4CC2D8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1" t="2238" r="10627" b="2781"/>
          <a:stretch/>
        </p:blipFill>
        <p:spPr bwMode="auto">
          <a:xfrm>
            <a:off x="6355406" y="2916543"/>
            <a:ext cx="4872826" cy="3537967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Freccia in giù 1">
            <a:extLst>
              <a:ext uri="{FF2B5EF4-FFF2-40B4-BE49-F238E27FC236}">
                <a16:creationId xmlns:a16="http://schemas.microsoft.com/office/drawing/2014/main" id="{0FC3CB72-DF85-98F9-9398-F2DC07AB202B}"/>
              </a:ext>
            </a:extLst>
          </p:cNvPr>
          <p:cNvSpPr/>
          <p:nvPr/>
        </p:nvSpPr>
        <p:spPr>
          <a:xfrm rot="16200000">
            <a:off x="5123324" y="4554281"/>
            <a:ext cx="832207" cy="594337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0646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2FE9D91B-3671-C341-981B-0074C3E3A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6200000">
            <a:off x="-765186" y="5345836"/>
            <a:ext cx="2400728" cy="456254"/>
          </a:xfrm>
        </p:spPr>
        <p:txBody>
          <a:bodyPr/>
          <a:lstStyle/>
          <a:p>
            <a:r>
              <a:rPr lang="it-IT" dirty="0">
                <a:solidFill>
                  <a:srgbClr val="3366FF"/>
                </a:solidFill>
              </a:rPr>
              <a:t>MONITOR SAN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6A5FDB8-5B94-4BE0-356D-252695BC9623}"/>
              </a:ext>
            </a:extLst>
          </p:cNvPr>
          <p:cNvSpPr txBox="1"/>
          <p:nvPr/>
        </p:nvSpPr>
        <p:spPr>
          <a:xfrm>
            <a:off x="1009981" y="74636"/>
            <a:ext cx="108463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Nella maggior parte delle aziende di bovini e ovini </a:t>
            </a:r>
            <a:r>
              <a:rPr lang="it-IT" b="1" dirty="0">
                <a:solidFill>
                  <a:srgbClr val="FF0000"/>
                </a:solidFill>
              </a:rPr>
              <a:t>NON </a:t>
            </a:r>
            <a:r>
              <a:rPr lang="it-IT" dirty="0"/>
              <a:t>vengono effettuate </a:t>
            </a:r>
            <a:r>
              <a:rPr lang="it-IT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analisi chimiche dell’alimento</a:t>
            </a:r>
            <a:r>
              <a:rPr lang="it-IT" dirty="0"/>
              <a:t>, compresa la valutazione della </a:t>
            </a:r>
            <a:r>
              <a:rPr lang="it-IT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presenza di micotossine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508B9BF-13ED-A88F-D5DA-77447BDBED2E}"/>
              </a:ext>
            </a:extLst>
          </p:cNvPr>
          <p:cNvSpPr txBox="1"/>
          <p:nvPr/>
        </p:nvSpPr>
        <p:spPr>
          <a:xfrm>
            <a:off x="1337167" y="1325690"/>
            <a:ext cx="101919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La loro presenza negli alimenti può produrre </a:t>
            </a:r>
            <a:r>
              <a:rPr lang="it-IT" dirty="0">
                <a:highlight>
                  <a:srgbClr val="FFFF00"/>
                </a:highlight>
              </a:rPr>
              <a:t>effetti nocivi sulla salute animale e sul sistema immunitario!</a:t>
            </a:r>
          </a:p>
          <a:p>
            <a:endParaRPr lang="it-IT" strike="sngStrike" dirty="0"/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1EAFF2A1-85B4-15A8-C795-CD186DF22246}"/>
              </a:ext>
            </a:extLst>
          </p:cNvPr>
          <p:cNvSpPr/>
          <p:nvPr/>
        </p:nvSpPr>
        <p:spPr>
          <a:xfrm>
            <a:off x="6132304" y="791791"/>
            <a:ext cx="585627" cy="407729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7558B08-9A70-253B-C12A-CAD2EAFF9DEB}"/>
              </a:ext>
            </a:extLst>
          </p:cNvPr>
          <p:cNvSpPr txBox="1"/>
          <p:nvPr/>
        </p:nvSpPr>
        <p:spPr>
          <a:xfrm>
            <a:off x="3420105" y="2249020"/>
            <a:ext cx="101919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APPROVVIGIOVAMENTO ALIMENTI ZOOTECNICI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0251AC8D-2100-646A-5E60-D87042B685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" t="3563" r="1457" b="2115"/>
          <a:stretch/>
        </p:blipFill>
        <p:spPr bwMode="auto">
          <a:xfrm>
            <a:off x="861813" y="3082276"/>
            <a:ext cx="3378200" cy="27899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8568C46B-DEDD-4CB6-E2C5-4954F7D5DF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4084" r="1476" b="2208"/>
          <a:stretch/>
        </p:blipFill>
        <p:spPr bwMode="auto">
          <a:xfrm>
            <a:off x="4595171" y="3082276"/>
            <a:ext cx="3670300" cy="29071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AD700614-5FCE-4169-AA10-03FA065FB0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471" y="2937753"/>
            <a:ext cx="3878580" cy="3110401"/>
          </a:xfrm>
          <a:prstGeom prst="rect">
            <a:avLst/>
          </a:prstGeom>
          <a:noFill/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313A06A-E73A-52BF-B964-94C4100A318A}"/>
              </a:ext>
            </a:extLst>
          </p:cNvPr>
          <p:cNvSpPr txBox="1"/>
          <p:nvPr/>
        </p:nvSpPr>
        <p:spPr>
          <a:xfrm>
            <a:off x="1540176" y="6175574"/>
            <a:ext cx="2178124" cy="379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Bovini da latte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A61E92A-9B2F-F29A-4C37-F34D88C76ED1}"/>
              </a:ext>
            </a:extLst>
          </p:cNvPr>
          <p:cNvSpPr txBox="1"/>
          <p:nvPr/>
        </p:nvSpPr>
        <p:spPr>
          <a:xfrm>
            <a:off x="5344089" y="6160282"/>
            <a:ext cx="2178124" cy="379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Bovini da carne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1AEB57A-038D-079D-6941-DAFCDCAD6A5D}"/>
              </a:ext>
            </a:extLst>
          </p:cNvPr>
          <p:cNvSpPr txBox="1"/>
          <p:nvPr/>
        </p:nvSpPr>
        <p:spPr>
          <a:xfrm>
            <a:off x="9470294" y="6175574"/>
            <a:ext cx="2178124" cy="379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Ovini</a:t>
            </a:r>
          </a:p>
        </p:txBody>
      </p:sp>
    </p:spTree>
    <p:extLst>
      <p:ext uri="{BB962C8B-B14F-4D97-AF65-F5344CB8AC3E}">
        <p14:creationId xmlns:p14="http://schemas.microsoft.com/office/powerpoint/2010/main" val="2231883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2FE9D91B-3671-C341-981B-0074C3E3A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6200000">
            <a:off x="-765186" y="5345836"/>
            <a:ext cx="2400728" cy="456254"/>
          </a:xfrm>
        </p:spPr>
        <p:txBody>
          <a:bodyPr/>
          <a:lstStyle/>
          <a:p>
            <a:r>
              <a:rPr lang="it-IT" dirty="0">
                <a:solidFill>
                  <a:srgbClr val="3366FF"/>
                </a:solidFill>
              </a:rPr>
              <a:t>MONITOR SAN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AB34A84-0052-5381-30B7-FE3B83C66882}"/>
              </a:ext>
            </a:extLst>
          </p:cNvPr>
          <p:cNvSpPr txBox="1"/>
          <p:nvPr/>
        </p:nvSpPr>
        <p:spPr>
          <a:xfrm>
            <a:off x="647519" y="121035"/>
            <a:ext cx="114227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>
                <a:solidFill>
                  <a:srgbClr val="455F51"/>
                </a:solidFill>
                <a:latin typeface="Calibri" panose="020F0502020204030204"/>
              </a:rPr>
              <a:t>GESTIONE NUTRIZIONALE – QUALITA’ DELLE MATERIE PRIME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0F78D6F-03CB-5B0F-6AC6-EE3522D3511E}"/>
              </a:ext>
            </a:extLst>
          </p:cNvPr>
          <p:cNvSpPr txBox="1"/>
          <p:nvPr/>
        </p:nvSpPr>
        <p:spPr>
          <a:xfrm>
            <a:off x="5772170" y="1845977"/>
            <a:ext cx="621777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dirty="0"/>
              <a:t>maggiore varietà, attenzione alla composizione della dieta e alla rilevazione dell’ingestione dell’alimento</a:t>
            </a:r>
            <a:r>
              <a:rPr lang="it-IT" sz="1400" b="1" dirty="0">
                <a:solidFill>
                  <a:srgbClr val="FF0000"/>
                </a:solidFill>
              </a:rPr>
              <a:t>. Fieni polifiti e di erba medica </a:t>
            </a:r>
            <a:r>
              <a:rPr lang="it-IT" sz="1400" dirty="0"/>
              <a:t>e </a:t>
            </a:r>
            <a:r>
              <a:rPr lang="it-IT" sz="1400" b="1" dirty="0">
                <a:solidFill>
                  <a:srgbClr val="FF0000"/>
                </a:solidFill>
              </a:rPr>
              <a:t>insilati</a:t>
            </a:r>
            <a:r>
              <a:rPr lang="it-IT" sz="1400" dirty="0"/>
              <a:t>, principalmente di granoturco e sorgo. Il tenore proteico medio dei concentrati è maggiore: si prediligono fonti proteiche come la </a:t>
            </a:r>
            <a:r>
              <a:rPr lang="it-IT" sz="1400" b="1" dirty="0">
                <a:solidFill>
                  <a:srgbClr val="FF0000"/>
                </a:solidFill>
              </a:rPr>
              <a:t>farina di estrazione di soia e mangimi complementari commerciali</a:t>
            </a:r>
            <a:endParaRPr lang="it-IT" sz="1400" b="1" strike="sngStrike" dirty="0">
              <a:solidFill>
                <a:srgbClr val="FF000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9E411DE-0855-B4DA-CE68-6C1563A40BA5}"/>
              </a:ext>
            </a:extLst>
          </p:cNvPr>
          <p:cNvSpPr txBox="1"/>
          <p:nvPr/>
        </p:nvSpPr>
        <p:spPr>
          <a:xfrm>
            <a:off x="784454" y="963907"/>
            <a:ext cx="6118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Negli allevamenti di 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</a:rPr>
              <a:t>bovini di carne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2E7C92E-2335-6642-7FCD-FC8713ECFEAE}"/>
              </a:ext>
            </a:extLst>
          </p:cNvPr>
          <p:cNvSpPr txBox="1"/>
          <p:nvPr/>
        </p:nvSpPr>
        <p:spPr>
          <a:xfrm>
            <a:off x="5972389" y="946767"/>
            <a:ext cx="58173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preferiti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foraggi polifiti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 e concentrati rappresentanti principalmente da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mais, orzo e favino, con aggiunta o meno di </a:t>
            </a:r>
            <a:r>
              <a:rPr kumimoji="0" 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cruscami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A7AE5AE-E290-15E0-89B3-061FD0165635}"/>
              </a:ext>
            </a:extLst>
          </p:cNvPr>
          <p:cNvSpPr txBox="1"/>
          <p:nvPr/>
        </p:nvSpPr>
        <p:spPr>
          <a:xfrm>
            <a:off x="862276" y="2073776"/>
            <a:ext cx="6118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Negli allevamenti di 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</a:rPr>
              <a:t>bovini da latte</a:t>
            </a:r>
          </a:p>
        </p:txBody>
      </p:sp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8F8C31F6-9128-8023-2C1C-08F777BAC972}"/>
              </a:ext>
            </a:extLst>
          </p:cNvPr>
          <p:cNvSpPr/>
          <p:nvPr/>
        </p:nvSpPr>
        <p:spPr>
          <a:xfrm rot="16200000">
            <a:off x="5129588" y="931728"/>
            <a:ext cx="585627" cy="50343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74FC7910-A1EA-4DA7-88EC-C726CC02DAD8}"/>
              </a:ext>
            </a:extLst>
          </p:cNvPr>
          <p:cNvSpPr/>
          <p:nvPr/>
        </p:nvSpPr>
        <p:spPr>
          <a:xfrm rot="16200000">
            <a:off x="5129589" y="2067882"/>
            <a:ext cx="585627" cy="50343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635872CA-2B02-9BA2-3A6F-32CA88A4C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706" y="3725402"/>
            <a:ext cx="4723891" cy="3278351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57068C1-648B-9B06-2299-32F56C5D2767}"/>
              </a:ext>
            </a:extLst>
          </p:cNvPr>
          <p:cNvSpPr txBox="1"/>
          <p:nvPr/>
        </p:nvSpPr>
        <p:spPr>
          <a:xfrm>
            <a:off x="1330554" y="3152835"/>
            <a:ext cx="2842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Negli allevamenti 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</a:rPr>
              <a:t>ovini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3A298F62-AC77-EE04-7E28-813B8AE1AB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0"/>
          <a:stretch/>
        </p:blipFill>
        <p:spPr bwMode="auto">
          <a:xfrm>
            <a:off x="6588338" y="3750165"/>
            <a:ext cx="4820866" cy="32783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354FB3F-4A0F-AB71-31A1-6BDB531D4AA5}"/>
              </a:ext>
            </a:extLst>
          </p:cNvPr>
          <p:cNvSpPr txBox="1"/>
          <p:nvPr/>
        </p:nvSpPr>
        <p:spPr>
          <a:xfrm>
            <a:off x="1020371" y="6334666"/>
            <a:ext cx="74754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dirty="0"/>
              <a:t>Concentrato a base di cereali</a:t>
            </a:r>
          </a:p>
          <a:p>
            <a:pPr algn="ctr"/>
            <a:r>
              <a:rPr lang="it-IT" sz="1200" dirty="0">
                <a:solidFill>
                  <a:srgbClr val="FF0000"/>
                </a:solidFill>
              </a:rPr>
              <a:t>(</a:t>
            </a:r>
            <a:r>
              <a:rPr lang="it-IT" sz="1200" b="1" dirty="0">
                <a:solidFill>
                  <a:srgbClr val="FF0000"/>
                </a:solidFill>
              </a:rPr>
              <a:t>mais, orzo, avena), favino e polpe di barbabietola</a:t>
            </a:r>
          </a:p>
        </p:txBody>
      </p:sp>
      <p:sp>
        <p:nvSpPr>
          <p:cNvPr id="4" name="Freccia curva 3">
            <a:extLst>
              <a:ext uri="{FF2B5EF4-FFF2-40B4-BE49-F238E27FC236}">
                <a16:creationId xmlns:a16="http://schemas.microsoft.com/office/drawing/2014/main" id="{FC348C0C-48C1-1104-B923-D4ADF189D484}"/>
              </a:ext>
            </a:extLst>
          </p:cNvPr>
          <p:cNvSpPr/>
          <p:nvPr/>
        </p:nvSpPr>
        <p:spPr>
          <a:xfrm rot="5400000">
            <a:off x="4656152" y="3118134"/>
            <a:ext cx="833393" cy="1202541"/>
          </a:xfrm>
          <a:prstGeom prst="bentArrow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013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2FE9D91B-3671-C341-981B-0074C3E3A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6200000">
            <a:off x="-765186" y="5345836"/>
            <a:ext cx="2400728" cy="456254"/>
          </a:xfrm>
        </p:spPr>
        <p:txBody>
          <a:bodyPr/>
          <a:lstStyle/>
          <a:p>
            <a:r>
              <a:rPr lang="it-IT" dirty="0">
                <a:solidFill>
                  <a:srgbClr val="3366FF"/>
                </a:solidFill>
              </a:rPr>
              <a:t>MONITOR SAN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AA66B98-B189-610F-BB22-A30854E39164}"/>
              </a:ext>
            </a:extLst>
          </p:cNvPr>
          <p:cNvSpPr txBox="1"/>
          <p:nvPr/>
        </p:nvSpPr>
        <p:spPr>
          <a:xfrm>
            <a:off x="937087" y="727278"/>
            <a:ext cx="5158913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L’analisi chimica dei foraggi è fondamentale!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5D2D0FD-385E-CC54-F9DD-B56E6D97B763}"/>
              </a:ext>
            </a:extLst>
          </p:cNvPr>
          <p:cNvSpPr txBox="1"/>
          <p:nvPr/>
        </p:nvSpPr>
        <p:spPr>
          <a:xfrm>
            <a:off x="663305" y="15479"/>
            <a:ext cx="114227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>
                <a:solidFill>
                  <a:srgbClr val="455F51"/>
                </a:solidFill>
                <a:latin typeface="Calibri" panose="020F0502020204030204"/>
              </a:rPr>
              <a:t>GESTIONE NUTRIZIONALE – QUALITA’ DELLE MATERIE PRIME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293D1E58-60DA-0D60-FD52-D06F05B9A4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722045"/>
              </p:ext>
            </p:extLst>
          </p:nvPr>
        </p:nvGraphicFramePr>
        <p:xfrm>
          <a:off x="937087" y="1399428"/>
          <a:ext cx="10515600" cy="29022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1560">
                  <a:extLst>
                    <a:ext uri="{9D8B030D-6E8A-4147-A177-3AD203B41FA5}">
                      <a16:colId xmlns:a16="http://schemas.microsoft.com/office/drawing/2014/main" val="2208666465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244003394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263539335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48180902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12213693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482276652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95264735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249099363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755296567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734909330"/>
                    </a:ext>
                  </a:extLst>
                </a:gridCol>
              </a:tblGrid>
              <a:tr h="4234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0">
                          <a:effectLst/>
                        </a:rPr>
                        <a:t> 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 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 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Umidità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Lipidi grezzi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Ceneri grezze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Frazione NDF</a:t>
                      </a:r>
                      <a:endParaRPr lang="it-IT" sz="1100" kern="100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Frazione ADF</a:t>
                      </a:r>
                      <a:endParaRPr lang="it-IT" sz="1100" kern="100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Frazione ADL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Proteina grezza</a:t>
                      </a:r>
                      <a:endParaRPr lang="it-IT" sz="1100" kern="100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3425239"/>
                  </a:ext>
                </a:extLst>
              </a:tr>
              <a:tr h="206561">
                <a:tc rowSpan="6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Bovini da carne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0">
                          <a:effectLst/>
                        </a:rPr>
                        <a:t>Polifiti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0">
                          <a:effectLst/>
                        </a:rPr>
                        <a:t>Media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7,1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1,1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7,1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  <a:highlight>
                            <a:srgbClr val="FFFF00"/>
                          </a:highlight>
                        </a:rPr>
                        <a:t>59,9</a:t>
                      </a:r>
                      <a:endParaRPr lang="it-IT" sz="1100" kern="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  <a:highlight>
                            <a:srgbClr val="00FF00"/>
                          </a:highlight>
                        </a:rPr>
                        <a:t>42,4</a:t>
                      </a:r>
                      <a:endParaRPr lang="it-IT" sz="1100" kern="1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  <a:highlight>
                            <a:srgbClr val="00FFFF"/>
                          </a:highlight>
                        </a:rPr>
                        <a:t>5,1</a:t>
                      </a:r>
                      <a:endParaRPr lang="it-IT" sz="1100" kern="100" dirty="0"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  <a:highlight>
                            <a:srgbClr val="FFFF00"/>
                          </a:highlight>
                        </a:rPr>
                        <a:t>7,8</a:t>
                      </a:r>
                      <a:endParaRPr lang="it-IT" sz="1100" kern="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29238"/>
                  </a:ext>
                </a:extLst>
              </a:tr>
              <a:tr h="20656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0" dirty="0">
                          <a:effectLst/>
                        </a:rPr>
                        <a:t>DS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1,3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0,2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0,7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4,0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4,6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0,5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1,7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41992106"/>
                  </a:ext>
                </a:extLst>
              </a:tr>
              <a:tr h="20656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0">
                          <a:effectLst/>
                        </a:rPr>
                        <a:t>Graminacee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0">
                          <a:effectLst/>
                        </a:rPr>
                        <a:t>Media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6,4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1,2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7,1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  <a:highlight>
                            <a:srgbClr val="FFFF00"/>
                          </a:highlight>
                        </a:rPr>
                        <a:t>60,5</a:t>
                      </a:r>
                      <a:endParaRPr lang="it-IT" sz="1100" kern="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  <a:highlight>
                            <a:srgbClr val="00FF00"/>
                          </a:highlight>
                        </a:rPr>
                        <a:t>40,0</a:t>
                      </a:r>
                      <a:endParaRPr lang="it-IT" sz="1100" kern="1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  <a:highlight>
                            <a:srgbClr val="00FFFF"/>
                          </a:highlight>
                        </a:rPr>
                        <a:t>5,3</a:t>
                      </a:r>
                      <a:endParaRPr lang="it-IT" sz="1100" kern="100" dirty="0"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  <a:highlight>
                            <a:srgbClr val="FFFF00"/>
                          </a:highlight>
                        </a:rPr>
                        <a:t>5,8</a:t>
                      </a:r>
                      <a:endParaRPr lang="it-IT" sz="1100" kern="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5494385"/>
                  </a:ext>
                </a:extLst>
              </a:tr>
              <a:tr h="20656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0">
                          <a:effectLst/>
                        </a:rPr>
                        <a:t>DS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1,1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0,4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1,0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4,8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4,8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0,6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1,4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4567331"/>
                  </a:ext>
                </a:extLst>
              </a:tr>
              <a:tr h="20656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0">
                          <a:effectLst/>
                        </a:rPr>
                        <a:t>Leguminose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0">
                          <a:effectLst/>
                        </a:rPr>
                        <a:t>Media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7,1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1,3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7,3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  <a:highlight>
                            <a:srgbClr val="FFFF00"/>
                          </a:highlight>
                        </a:rPr>
                        <a:t>49,2</a:t>
                      </a:r>
                      <a:endParaRPr lang="it-IT" sz="1100" kern="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  <a:highlight>
                            <a:srgbClr val="00FF00"/>
                          </a:highlight>
                        </a:rPr>
                        <a:t>35,2</a:t>
                      </a:r>
                      <a:endParaRPr lang="it-IT" sz="1100" kern="1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  <a:highlight>
                            <a:srgbClr val="00FFFF"/>
                          </a:highlight>
                        </a:rPr>
                        <a:t>5,1</a:t>
                      </a:r>
                      <a:endParaRPr lang="it-IT" sz="1100" kern="100" dirty="0"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  <a:highlight>
                            <a:srgbClr val="FFFF00"/>
                          </a:highlight>
                        </a:rPr>
                        <a:t>12,2</a:t>
                      </a:r>
                      <a:endParaRPr lang="it-IT" sz="1100" kern="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42823129"/>
                  </a:ext>
                </a:extLst>
              </a:tr>
              <a:tr h="20656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0">
                          <a:effectLst/>
                        </a:rPr>
                        <a:t>DS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0,8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0,3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1,2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5,3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4,6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0,9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1,8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5689357"/>
                  </a:ext>
                </a:extLst>
              </a:tr>
              <a:tr h="206561"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kern="0" dirty="0">
                          <a:solidFill>
                            <a:schemeClr val="bg1"/>
                          </a:solidFill>
                          <a:effectLst/>
                        </a:rPr>
                        <a:t>Bovini da latte</a:t>
                      </a:r>
                      <a:endParaRPr lang="it-IT" sz="16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0">
                          <a:effectLst/>
                        </a:rPr>
                        <a:t>Polifiti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0">
                          <a:effectLst/>
                        </a:rPr>
                        <a:t>Media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8,0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1,3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7,8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  <a:highlight>
                            <a:srgbClr val="FFFF00"/>
                          </a:highlight>
                        </a:rPr>
                        <a:t>62,6</a:t>
                      </a:r>
                      <a:endParaRPr lang="it-IT" sz="1100" kern="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  <a:highlight>
                            <a:srgbClr val="00FF00"/>
                          </a:highlight>
                        </a:rPr>
                        <a:t>37,2</a:t>
                      </a:r>
                      <a:endParaRPr lang="it-IT" sz="1100" kern="1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  <a:highlight>
                            <a:srgbClr val="00FFFF"/>
                          </a:highlight>
                        </a:rPr>
                        <a:t>4,5</a:t>
                      </a:r>
                      <a:endParaRPr lang="it-IT" sz="1100" kern="100" dirty="0"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  <a:highlight>
                            <a:srgbClr val="FFFF00"/>
                          </a:highlight>
                        </a:rPr>
                        <a:t>7,8</a:t>
                      </a:r>
                      <a:endParaRPr lang="it-IT" sz="1100" kern="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0689193"/>
                  </a:ext>
                </a:extLst>
              </a:tr>
              <a:tr h="20656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0">
                          <a:effectLst/>
                        </a:rPr>
                        <a:t>DS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1,0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0,4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2,9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8,8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8,2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0,5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2,1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3052578"/>
                  </a:ext>
                </a:extLst>
              </a:tr>
              <a:tr h="20656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0">
                          <a:effectLst/>
                        </a:rPr>
                        <a:t>Graminacee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0">
                          <a:effectLst/>
                        </a:rPr>
                        <a:t>Media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9,33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1,4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7,1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  <a:highlight>
                            <a:srgbClr val="FFFF00"/>
                          </a:highlight>
                        </a:rPr>
                        <a:t>51,0</a:t>
                      </a:r>
                      <a:endParaRPr lang="it-IT" sz="1100" kern="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  <a:highlight>
                            <a:srgbClr val="00FF00"/>
                          </a:highlight>
                        </a:rPr>
                        <a:t>32,8</a:t>
                      </a:r>
                      <a:endParaRPr lang="it-IT" sz="1100" kern="1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  <a:highlight>
                            <a:srgbClr val="00FFFF"/>
                          </a:highlight>
                        </a:rPr>
                        <a:t>4,3</a:t>
                      </a:r>
                      <a:endParaRPr lang="it-IT" sz="1100" kern="100" dirty="0"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  <a:highlight>
                            <a:srgbClr val="FFFF00"/>
                          </a:highlight>
                        </a:rPr>
                        <a:t>7,1</a:t>
                      </a:r>
                      <a:endParaRPr lang="it-IT" sz="1100" kern="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7149627"/>
                  </a:ext>
                </a:extLst>
              </a:tr>
              <a:tr h="20656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0">
                          <a:effectLst/>
                        </a:rPr>
                        <a:t>DS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2,0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0,5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0,4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2,3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7,8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1,4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1,5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3486394"/>
                  </a:ext>
                </a:extLst>
              </a:tr>
              <a:tr h="20656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0" dirty="0">
                          <a:effectLst/>
                        </a:rPr>
                        <a:t>Leguminose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0">
                          <a:effectLst/>
                        </a:rPr>
                        <a:t>Media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10,2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1,8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7,9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  <a:highlight>
                            <a:srgbClr val="FFFF00"/>
                          </a:highlight>
                        </a:rPr>
                        <a:t>42,0</a:t>
                      </a:r>
                      <a:endParaRPr lang="it-IT" sz="1100" kern="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  <a:highlight>
                            <a:srgbClr val="00FF00"/>
                          </a:highlight>
                        </a:rPr>
                        <a:t>27,8</a:t>
                      </a:r>
                      <a:endParaRPr lang="it-IT" sz="1100" kern="1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  <a:highlight>
                            <a:srgbClr val="00FFFF"/>
                          </a:highlight>
                        </a:rPr>
                        <a:t>4,4</a:t>
                      </a:r>
                      <a:endParaRPr lang="it-IT" sz="1100" kern="100" dirty="0"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  <a:highlight>
                            <a:srgbClr val="FFFF00"/>
                          </a:highlight>
                        </a:rPr>
                        <a:t>12,7</a:t>
                      </a:r>
                      <a:endParaRPr lang="it-IT" sz="1100" kern="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3215353"/>
                  </a:ext>
                </a:extLst>
              </a:tr>
              <a:tr h="20656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0">
                          <a:effectLst/>
                        </a:rPr>
                        <a:t>DS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0,7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0,3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1,4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1,4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5,8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1,6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0,2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7322601"/>
                  </a:ext>
                </a:extLst>
              </a:tr>
            </a:tbl>
          </a:graphicData>
        </a:graphic>
      </p:graphicFrame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1C1078B6-66C4-0F5C-8648-34CDD77543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435307"/>
              </p:ext>
            </p:extLst>
          </p:nvPr>
        </p:nvGraphicFramePr>
        <p:xfrm>
          <a:off x="937087" y="4436829"/>
          <a:ext cx="10515600" cy="21150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8400">
                  <a:extLst>
                    <a:ext uri="{9D8B030D-6E8A-4147-A177-3AD203B41FA5}">
                      <a16:colId xmlns:a16="http://schemas.microsoft.com/office/drawing/2014/main" val="1197738999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736117054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276915293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486281521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67157638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446380999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344846926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739084886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833629279"/>
                    </a:ext>
                  </a:extLst>
                </a:gridCol>
              </a:tblGrid>
              <a:tr h="4711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0">
                          <a:effectLst/>
                        </a:rPr>
                        <a:t> 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 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Umidità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Lipidi grezzi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Ceneri grezze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Frazione NDF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Frazione ADF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Frazione ADL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Proteina grezza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3215462"/>
                  </a:ext>
                </a:extLst>
              </a:tr>
              <a:tr h="22983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0">
                          <a:effectLst/>
                        </a:rPr>
                        <a:t>Insilato di mais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0">
                          <a:effectLst/>
                        </a:rPr>
                        <a:t>Media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50,5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1,1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3,6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21,6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11,9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1,9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5,8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5874480"/>
                  </a:ext>
                </a:extLst>
              </a:tr>
              <a:tr h="2298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0">
                          <a:effectLst/>
                        </a:rPr>
                        <a:t>DS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8,7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0,2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1,7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6,0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4,5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1,4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2,4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9940284"/>
                  </a:ext>
                </a:extLst>
              </a:tr>
              <a:tr h="22983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0">
                          <a:effectLst/>
                        </a:rPr>
                        <a:t>Insilato di sorgo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0">
                          <a:effectLst/>
                        </a:rPr>
                        <a:t>Media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59,4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1,1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4,4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22,6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11,8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1,6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6,6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8638947"/>
                  </a:ext>
                </a:extLst>
              </a:tr>
              <a:tr h="24136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0">
                          <a:effectLst/>
                        </a:rPr>
                        <a:t>DS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12,1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0,6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2,4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5,6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3,0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0,6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6,9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27151449"/>
                  </a:ext>
                </a:extLst>
              </a:tr>
              <a:tr h="471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effectLst/>
                        </a:rPr>
                        <a:t>Fieno-silo di graminacee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0">
                          <a:effectLst/>
                        </a:rPr>
                        <a:t>(n=1)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14,2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1,5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7,0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53,3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41,1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3,8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6,1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0604609"/>
                  </a:ext>
                </a:extLst>
              </a:tr>
              <a:tr h="2417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0">
                          <a:effectLst/>
                        </a:rPr>
                        <a:t>Insilato d’erba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0">
                          <a:effectLst/>
                        </a:rPr>
                        <a:t>(n=1)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53,4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1,6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3,3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16,1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7,4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1,0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6,7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5957984"/>
                  </a:ext>
                </a:extLst>
              </a:tr>
            </a:tbl>
          </a:graphicData>
        </a:graphic>
      </p:graphicFrame>
      <p:sp>
        <p:nvSpPr>
          <p:cNvPr id="5" name="Ovale 4">
            <a:extLst>
              <a:ext uri="{FF2B5EF4-FFF2-40B4-BE49-F238E27FC236}">
                <a16:creationId xmlns:a16="http://schemas.microsoft.com/office/drawing/2014/main" id="{3D708E04-C827-B873-023A-EDA7E8D5187A}"/>
              </a:ext>
            </a:extLst>
          </p:cNvPr>
          <p:cNvSpPr/>
          <p:nvPr/>
        </p:nvSpPr>
        <p:spPr>
          <a:xfrm>
            <a:off x="7195775" y="2990979"/>
            <a:ext cx="1128661" cy="1310672"/>
          </a:xfrm>
          <a:prstGeom prst="ellipse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421B6664-1570-3011-E1F6-7866B7AFAC20}"/>
              </a:ext>
            </a:extLst>
          </p:cNvPr>
          <p:cNvSpPr/>
          <p:nvPr/>
        </p:nvSpPr>
        <p:spPr>
          <a:xfrm>
            <a:off x="8265769" y="2990979"/>
            <a:ext cx="1128661" cy="1310672"/>
          </a:xfrm>
          <a:prstGeom prst="ellipse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840F1A78-6497-1E60-92DE-AC4AF3522A70}"/>
              </a:ext>
            </a:extLst>
          </p:cNvPr>
          <p:cNvSpPr/>
          <p:nvPr/>
        </p:nvSpPr>
        <p:spPr>
          <a:xfrm>
            <a:off x="9323730" y="2990979"/>
            <a:ext cx="1128661" cy="1310672"/>
          </a:xfrm>
          <a:prstGeom prst="ellipse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B0DFA04F-0D02-4C6F-DCAF-A51DFDE89483}"/>
              </a:ext>
            </a:extLst>
          </p:cNvPr>
          <p:cNvSpPr/>
          <p:nvPr/>
        </p:nvSpPr>
        <p:spPr>
          <a:xfrm>
            <a:off x="7314774" y="3429000"/>
            <a:ext cx="156219" cy="35572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7D3F0FCA-97E4-55A1-83C1-900190AB7020}"/>
              </a:ext>
            </a:extLst>
          </p:cNvPr>
          <p:cNvSpPr/>
          <p:nvPr/>
        </p:nvSpPr>
        <p:spPr>
          <a:xfrm>
            <a:off x="8411799" y="3428999"/>
            <a:ext cx="156219" cy="35572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086DD895-5AF5-218C-8C3F-001D7D092080}"/>
              </a:ext>
            </a:extLst>
          </p:cNvPr>
          <p:cNvSpPr/>
          <p:nvPr/>
        </p:nvSpPr>
        <p:spPr>
          <a:xfrm>
            <a:off x="9481793" y="3428998"/>
            <a:ext cx="156219" cy="35572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6366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4" t="31479" r="1123" b="9711"/>
          <a:stretch/>
        </p:blipFill>
        <p:spPr bwMode="auto">
          <a:xfrm>
            <a:off x="4293024" y="3903112"/>
            <a:ext cx="4375227" cy="2858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3" t="19899" r="19019" b="6641"/>
          <a:stretch/>
        </p:blipFill>
        <p:spPr bwMode="auto">
          <a:xfrm>
            <a:off x="891282" y="3985645"/>
            <a:ext cx="2867910" cy="268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2FE9D91B-3671-C341-981B-0074C3E3A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6200000">
            <a:off x="-765186" y="5345836"/>
            <a:ext cx="2400728" cy="456254"/>
          </a:xfrm>
        </p:spPr>
        <p:txBody>
          <a:bodyPr/>
          <a:lstStyle/>
          <a:p>
            <a:r>
              <a:rPr lang="it-IT" dirty="0">
                <a:solidFill>
                  <a:srgbClr val="3366FF"/>
                </a:solidFill>
              </a:rPr>
              <a:t>MONITOR SAN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2E555C-A5CE-8F9B-217A-825C02FE4E45}"/>
              </a:ext>
            </a:extLst>
          </p:cNvPr>
          <p:cNvSpPr txBox="1"/>
          <p:nvPr/>
        </p:nvSpPr>
        <p:spPr>
          <a:xfrm>
            <a:off x="769277" y="96342"/>
            <a:ext cx="114227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>
                <a:solidFill>
                  <a:srgbClr val="455F51"/>
                </a:solidFill>
                <a:latin typeface="Calibri" panose="020F0502020204030204"/>
              </a:rPr>
              <a:t>GESTIONE NUTRIZIONALE:  qualità dei foraggi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C359431-5AD3-9AC0-3529-B3D58692D288}"/>
              </a:ext>
            </a:extLst>
          </p:cNvPr>
          <p:cNvSpPr txBox="1"/>
          <p:nvPr/>
        </p:nvSpPr>
        <p:spPr>
          <a:xfrm>
            <a:off x="891282" y="809148"/>
            <a:ext cx="96808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Cut</a:t>
            </a:r>
            <a:r>
              <a:rPr lang="it-IT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-off valutativi:</a:t>
            </a:r>
          </a:p>
          <a:p>
            <a:endParaRPr 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b="1" dirty="0">
                <a:solidFill>
                  <a:srgbClr val="FF0000"/>
                </a:solidFill>
              </a:rPr>
              <a:t>Tenore in NDF del foraggio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alto (H) se </a:t>
            </a:r>
            <a:r>
              <a:rPr lang="it-IT" b="1" dirty="0">
                <a:solidFill>
                  <a:srgbClr val="FF0000"/>
                </a:solidFill>
              </a:rPr>
              <a:t>≥ 50%, 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basso (L) se &lt; 50%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b="1" dirty="0">
                <a:solidFill>
                  <a:srgbClr val="FF0000"/>
                </a:solidFill>
              </a:rPr>
              <a:t>Tenore in proteina grezza del foraggio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alto (H) se </a:t>
            </a:r>
            <a:r>
              <a:rPr lang="it-IT" b="1" dirty="0">
                <a:solidFill>
                  <a:srgbClr val="FF0000"/>
                </a:solidFill>
              </a:rPr>
              <a:t>≥ 7%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basso se &lt; 7%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C78C9139-A1F7-D8D3-A616-9160F49629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01" t="18693" r="10185" b="13543"/>
          <a:stretch/>
        </p:blipFill>
        <p:spPr>
          <a:xfrm>
            <a:off x="8134532" y="4399104"/>
            <a:ext cx="3197660" cy="237522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FB0123E-1A66-8828-21CF-4E73D6F43EDD}"/>
              </a:ext>
            </a:extLst>
          </p:cNvPr>
          <p:cNvSpPr txBox="1"/>
          <p:nvPr/>
        </p:nvSpPr>
        <p:spPr>
          <a:xfrm>
            <a:off x="996282" y="2167934"/>
            <a:ext cx="106774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la </a:t>
            </a:r>
            <a:r>
              <a:rPr lang="it-IT" dirty="0">
                <a:solidFill>
                  <a:schemeClr val="tx2">
                    <a:lumMod val="50000"/>
                    <a:lumOff val="50000"/>
                  </a:schemeClr>
                </a:solidFill>
              </a:rPr>
              <a:t>qualità del foraggio è </a:t>
            </a:r>
            <a:r>
              <a:rPr lang="it-IT" b="1" u="sng" dirty="0">
                <a:solidFill>
                  <a:schemeClr val="tx2">
                    <a:lumMod val="50000"/>
                    <a:lumOff val="50000"/>
                  </a:schemeClr>
                </a:solidFill>
              </a:rPr>
              <a:t>variabile</a:t>
            </a:r>
            <a:r>
              <a:rPr lang="it-IT" dirty="0"/>
              <a:t>, sia considerando il tenore in fibra (NDF) che di proteina grezza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DF97F3B-0905-E477-1A1F-C8018FEA4D79}"/>
              </a:ext>
            </a:extLst>
          </p:cNvPr>
          <p:cNvSpPr txBox="1"/>
          <p:nvPr/>
        </p:nvSpPr>
        <p:spPr>
          <a:xfrm>
            <a:off x="2813964" y="3023956"/>
            <a:ext cx="2058687" cy="369332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Bovino da latte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6D99945-DBA9-B6B4-91B9-4939FB58C810}"/>
              </a:ext>
            </a:extLst>
          </p:cNvPr>
          <p:cNvSpPr txBox="1"/>
          <p:nvPr/>
        </p:nvSpPr>
        <p:spPr>
          <a:xfrm>
            <a:off x="8668251" y="3065406"/>
            <a:ext cx="2058687" cy="369332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Bovino da carne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7BFD9BB-5AC5-D573-00D6-7AF8ABAF199D}"/>
              </a:ext>
            </a:extLst>
          </p:cNvPr>
          <p:cNvSpPr txBox="1"/>
          <p:nvPr/>
        </p:nvSpPr>
        <p:spPr>
          <a:xfrm>
            <a:off x="4453326" y="3693630"/>
            <a:ext cx="3151906" cy="64633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Tenore in </a:t>
            </a:r>
            <a:r>
              <a:rPr lang="it-IT" b="1" dirty="0">
                <a:solidFill>
                  <a:srgbClr val="FF0000"/>
                </a:solidFill>
              </a:rPr>
              <a:t>Proteina Grezza </a:t>
            </a:r>
            <a:r>
              <a:rPr lang="it-IT" b="1" dirty="0"/>
              <a:t>dei foraggi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85A3305-7DC9-6FB4-29F5-6E155C4B5AD3}"/>
              </a:ext>
            </a:extLst>
          </p:cNvPr>
          <p:cNvSpPr txBox="1"/>
          <p:nvPr/>
        </p:nvSpPr>
        <p:spPr>
          <a:xfrm>
            <a:off x="8311437" y="3709517"/>
            <a:ext cx="3046751" cy="64633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Tenore in </a:t>
            </a:r>
            <a:r>
              <a:rPr lang="it-IT" b="1" dirty="0">
                <a:solidFill>
                  <a:srgbClr val="FF0000"/>
                </a:solidFill>
              </a:rPr>
              <a:t>Proteina Grezza </a:t>
            </a:r>
            <a:r>
              <a:rPr lang="it-IT" b="1" dirty="0"/>
              <a:t>dei foraggi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ABB2D8B-E059-4445-C0F2-75A3295B94CE}"/>
              </a:ext>
            </a:extLst>
          </p:cNvPr>
          <p:cNvSpPr txBox="1"/>
          <p:nvPr/>
        </p:nvSpPr>
        <p:spPr>
          <a:xfrm rot="5400000">
            <a:off x="6193912" y="4910663"/>
            <a:ext cx="3332658" cy="36933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/>
            <a:endParaRPr lang="it-IT" b="1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4D1160C-401A-C4F3-6524-EABE76EE49AF}"/>
              </a:ext>
            </a:extLst>
          </p:cNvPr>
          <p:cNvSpPr txBox="1"/>
          <p:nvPr/>
        </p:nvSpPr>
        <p:spPr>
          <a:xfrm>
            <a:off x="2204343" y="6487852"/>
            <a:ext cx="27366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ND, non determinabile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6" t="44701" r="2666" b="12854"/>
          <a:stretch/>
        </p:blipFill>
        <p:spPr bwMode="auto">
          <a:xfrm>
            <a:off x="11027311" y="5282195"/>
            <a:ext cx="609762" cy="123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6" t="44701" r="2666" b="12854"/>
          <a:stretch/>
        </p:blipFill>
        <p:spPr bwMode="auto">
          <a:xfrm>
            <a:off x="7065813" y="5161344"/>
            <a:ext cx="609762" cy="123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6" t="44701" r="2666" b="12854"/>
          <a:stretch/>
        </p:blipFill>
        <p:spPr bwMode="auto">
          <a:xfrm>
            <a:off x="3538427" y="5039829"/>
            <a:ext cx="609762" cy="123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52EA2A93-3AC2-F343-E85D-992259EC24DE}"/>
              </a:ext>
            </a:extLst>
          </p:cNvPr>
          <p:cNvSpPr txBox="1"/>
          <p:nvPr/>
        </p:nvSpPr>
        <p:spPr>
          <a:xfrm>
            <a:off x="833812" y="3715442"/>
            <a:ext cx="3151907" cy="375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Tenore in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NDF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dei foraggi </a:t>
            </a:r>
            <a:endParaRPr lang="it-IT" dirty="0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8BB1AB68-6881-7C44-10B5-7CCF19F83EF5}"/>
              </a:ext>
            </a:extLst>
          </p:cNvPr>
          <p:cNvSpPr/>
          <p:nvPr/>
        </p:nvSpPr>
        <p:spPr>
          <a:xfrm>
            <a:off x="6132077" y="4814073"/>
            <a:ext cx="876202" cy="824712"/>
          </a:xfrm>
          <a:prstGeom prst="ellipse">
            <a:avLst/>
          </a:prstGeom>
          <a:noFill/>
          <a:ln w="412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42075432-333D-F2A6-4866-F59FABE65B89}"/>
              </a:ext>
            </a:extLst>
          </p:cNvPr>
          <p:cNvSpPr/>
          <p:nvPr/>
        </p:nvSpPr>
        <p:spPr>
          <a:xfrm>
            <a:off x="2616061" y="4373598"/>
            <a:ext cx="777532" cy="787745"/>
          </a:xfrm>
          <a:prstGeom prst="ellipse">
            <a:avLst/>
          </a:prstGeom>
          <a:noFill/>
          <a:ln w="412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8A25EA5E-D768-6BAD-BE45-6A77E69AF1D9}"/>
              </a:ext>
            </a:extLst>
          </p:cNvPr>
          <p:cNvSpPr/>
          <p:nvPr/>
        </p:nvSpPr>
        <p:spPr>
          <a:xfrm>
            <a:off x="7932588" y="5057691"/>
            <a:ext cx="705183" cy="694740"/>
          </a:xfrm>
          <a:prstGeom prst="ellipse">
            <a:avLst/>
          </a:prstGeom>
          <a:noFill/>
          <a:ln w="412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62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2FE9D91B-3671-C341-981B-0074C3E3A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6200000">
            <a:off x="-765186" y="5345836"/>
            <a:ext cx="2400728" cy="456254"/>
          </a:xfrm>
        </p:spPr>
        <p:txBody>
          <a:bodyPr/>
          <a:lstStyle/>
          <a:p>
            <a:r>
              <a:rPr lang="it-IT" dirty="0">
                <a:solidFill>
                  <a:srgbClr val="3366FF"/>
                </a:solidFill>
              </a:rPr>
              <a:t>MONITOR SAN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2DCA4D8-9E06-D612-05EF-B39188F3D9E4}"/>
              </a:ext>
            </a:extLst>
          </p:cNvPr>
          <p:cNvSpPr txBox="1"/>
          <p:nvPr/>
        </p:nvSpPr>
        <p:spPr>
          <a:xfrm>
            <a:off x="1241510" y="103215"/>
            <a:ext cx="114227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GESTIONE NUTRIZIONALE:  adeguatezza della </a:t>
            </a:r>
            <a:r>
              <a:rPr kumimoji="0" lang="it-IT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diet</a:t>
            </a:r>
            <a:r>
              <a:rPr lang="it-IT" sz="3600" dirty="0">
                <a:solidFill>
                  <a:srgbClr val="455F51"/>
                </a:solidFill>
                <a:latin typeface="Calibri" panose="020F0502020204030204"/>
              </a:rPr>
              <a:t>a (1)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D0DBCDE-C63A-230F-43BE-459A336DB078}"/>
              </a:ext>
            </a:extLst>
          </p:cNvPr>
          <p:cNvSpPr txBox="1"/>
          <p:nvPr/>
        </p:nvSpPr>
        <p:spPr>
          <a:xfrm>
            <a:off x="5249044" y="919132"/>
            <a:ext cx="2058687" cy="400110"/>
          </a:xfrm>
          <a:prstGeom prst="rect">
            <a:avLst/>
          </a:prstGeom>
          <a:noFill/>
          <a:ln w="1905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Bovino da latte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C62C410-CACA-3DF9-8186-9557B041C456}"/>
              </a:ext>
            </a:extLst>
          </p:cNvPr>
          <p:cNvSpPr txBox="1"/>
          <p:nvPr/>
        </p:nvSpPr>
        <p:spPr>
          <a:xfrm>
            <a:off x="1977927" y="5758664"/>
            <a:ext cx="91445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10013F">
                    <a:lumMod val="50000"/>
                    <a:lumOff val="50000"/>
                  </a:srgbClr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ASCIUTTA e BOVINE A MEDIA PRODUTTIVITA’: </a:t>
            </a:r>
            <a:r>
              <a:rPr kumimoji="0" lang="it-IT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buon livello di copertura dei fabbisogni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10013F">
                    <a:lumMod val="50000"/>
                    <a:lumOff val="50000"/>
                  </a:srgbClr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BOVINE AD ALTA PRODUTTIVITA’ (&gt;30 L/die)</a:t>
            </a:r>
            <a:r>
              <a:rPr lang="it-IT" sz="1600" dirty="0">
                <a:solidFill>
                  <a:prstClr val="black"/>
                </a:solidFill>
                <a:latin typeface="Univers"/>
              </a:rPr>
              <a:t>: </a:t>
            </a:r>
            <a:r>
              <a:rPr lang="it-IT" sz="1600" u="sng" dirty="0">
                <a:solidFill>
                  <a:prstClr val="black"/>
                </a:solidFill>
                <a:latin typeface="Univers"/>
              </a:rPr>
              <a:t>rischio di incompleta copertura dei fabbisogni</a:t>
            </a:r>
            <a:r>
              <a:rPr lang="it-IT" sz="1600" dirty="0">
                <a:solidFill>
                  <a:prstClr val="black"/>
                </a:solidFill>
                <a:latin typeface="Univers"/>
              </a:rPr>
              <a:t>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(apporti proteici/energetici – tenore in fibra dei foraggi) ?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D8AC831-4B49-BCE8-4AFE-C4EAD259E429}"/>
              </a:ext>
            </a:extLst>
          </p:cNvPr>
          <p:cNvSpPr txBox="1"/>
          <p:nvPr/>
        </p:nvSpPr>
        <p:spPr>
          <a:xfrm rot="5400000">
            <a:off x="5901883" y="2265410"/>
            <a:ext cx="1732646" cy="36933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7F939F8-47C3-C2C2-8A73-62564EF2F3E6}"/>
              </a:ext>
            </a:extLst>
          </p:cNvPr>
          <p:cNvSpPr txBox="1"/>
          <p:nvPr/>
        </p:nvSpPr>
        <p:spPr>
          <a:xfrm rot="5400000">
            <a:off x="224959" y="2265265"/>
            <a:ext cx="1732646" cy="36933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7A33DC0-95A1-DAFE-CD13-585B186E45C9}"/>
              </a:ext>
            </a:extLst>
          </p:cNvPr>
          <p:cNvSpPr txBox="1"/>
          <p:nvPr/>
        </p:nvSpPr>
        <p:spPr>
          <a:xfrm rot="5400000">
            <a:off x="283604" y="5155138"/>
            <a:ext cx="1732646" cy="36933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C88FE9BC-EE51-CB54-3296-89A29316D884}"/>
              </a:ext>
            </a:extLst>
          </p:cNvPr>
          <p:cNvSpPr/>
          <p:nvPr/>
        </p:nvSpPr>
        <p:spPr>
          <a:xfrm rot="16200000">
            <a:off x="794648" y="3278038"/>
            <a:ext cx="292816" cy="27210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" t="2182" r="1452" b="1952"/>
          <a:stretch/>
        </p:blipFill>
        <p:spPr bwMode="auto">
          <a:xfrm>
            <a:off x="1076960" y="1750371"/>
            <a:ext cx="5201428" cy="335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t="2353" r="1412" b="3212"/>
          <a:stretch/>
        </p:blipFill>
        <p:spPr bwMode="auto">
          <a:xfrm>
            <a:off x="6827520" y="1583608"/>
            <a:ext cx="5278954" cy="3538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71E5D122-A689-F047-5170-92D16D54F03F}"/>
              </a:ext>
            </a:extLst>
          </p:cNvPr>
          <p:cNvSpPr/>
          <p:nvPr/>
        </p:nvSpPr>
        <p:spPr>
          <a:xfrm rot="16200000">
            <a:off x="6539840" y="3580506"/>
            <a:ext cx="292816" cy="27210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36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2FE9D91B-3671-C341-981B-0074C3E3A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6200000">
            <a:off x="-765186" y="5345836"/>
            <a:ext cx="2400728" cy="456254"/>
          </a:xfrm>
        </p:spPr>
        <p:txBody>
          <a:bodyPr/>
          <a:lstStyle/>
          <a:p>
            <a:r>
              <a:rPr lang="it-IT" dirty="0">
                <a:solidFill>
                  <a:srgbClr val="3366FF"/>
                </a:solidFill>
              </a:rPr>
              <a:t>MONITOR SAN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1CBD571-FAB1-F819-7E0A-8F592686E0C3}"/>
              </a:ext>
            </a:extLst>
          </p:cNvPr>
          <p:cNvSpPr txBox="1"/>
          <p:nvPr/>
        </p:nvSpPr>
        <p:spPr>
          <a:xfrm>
            <a:off x="4725320" y="825922"/>
            <a:ext cx="2227996" cy="400110"/>
          </a:xfrm>
          <a:prstGeom prst="rect">
            <a:avLst/>
          </a:prstGeom>
          <a:noFill/>
          <a:ln w="1905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Bovino da carne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7636B52-E12F-860E-307F-CFA7014DE943}"/>
              </a:ext>
            </a:extLst>
          </p:cNvPr>
          <p:cNvSpPr txBox="1"/>
          <p:nvPr/>
        </p:nvSpPr>
        <p:spPr>
          <a:xfrm>
            <a:off x="6096000" y="4918331"/>
            <a:ext cx="613696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Negli allevamenti da carne le diete appaiono caratterizzate anch’esse da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elevata variabilità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Emerge una tendenza ad adottare razioni con un apporto proteico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non del tutto soddisfacente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Univer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NB: </a:t>
            </a:r>
            <a:r>
              <a:rPr kumimoji="0" lang="it-IT" sz="1600" i="1" u="none" strike="noStrike" kern="1200" cap="none" spc="0" normalizeH="0" baseline="0" noProof="0" dirty="0">
                <a:ln>
                  <a:noFill/>
                </a:ln>
                <a:solidFill>
                  <a:srgbClr val="10013F">
                    <a:lumMod val="50000"/>
                    <a:lumOff val="50000"/>
                  </a:srgbClr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da rimarcare la differenza esistente tra i nostri genotipi da carne e quelli su cui sono costruiti i fabbisogni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" t="2605" r="1926" b="1584"/>
          <a:stretch/>
        </p:blipFill>
        <p:spPr bwMode="auto">
          <a:xfrm>
            <a:off x="6366540" y="1325359"/>
            <a:ext cx="5199384" cy="31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" t="2905" r="1937" b="2346"/>
          <a:stretch/>
        </p:blipFill>
        <p:spPr bwMode="auto">
          <a:xfrm>
            <a:off x="785008" y="1326292"/>
            <a:ext cx="4334125" cy="247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4242" r="2168" b="2263"/>
          <a:stretch/>
        </p:blipFill>
        <p:spPr bwMode="auto">
          <a:xfrm>
            <a:off x="807320" y="3961530"/>
            <a:ext cx="4289499" cy="247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C8EB2C4-0D99-CBF8-951B-4AD901A2F219}"/>
              </a:ext>
            </a:extLst>
          </p:cNvPr>
          <p:cNvSpPr txBox="1"/>
          <p:nvPr/>
        </p:nvSpPr>
        <p:spPr>
          <a:xfrm>
            <a:off x="994375" y="123787"/>
            <a:ext cx="114227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GESTIONE NUTRIZIONALE:  adeguatezza della </a:t>
            </a:r>
            <a:r>
              <a:rPr kumimoji="0" lang="it-IT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diet</a:t>
            </a:r>
            <a:r>
              <a:rPr lang="it-IT" sz="3600" dirty="0">
                <a:solidFill>
                  <a:srgbClr val="455F51"/>
                </a:solidFill>
                <a:latin typeface="Calibri" panose="020F0502020204030204"/>
              </a:rPr>
              <a:t>a (2)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834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2FE9D91B-3671-C341-981B-0074C3E3A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6200000">
            <a:off x="-765186" y="5345836"/>
            <a:ext cx="2400728" cy="456254"/>
          </a:xfrm>
        </p:spPr>
        <p:txBody>
          <a:bodyPr/>
          <a:lstStyle/>
          <a:p>
            <a:r>
              <a:rPr lang="it-IT" dirty="0">
                <a:solidFill>
                  <a:srgbClr val="3366FF"/>
                </a:solidFill>
              </a:rPr>
              <a:t>MONITOR SAN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589D726-E8E7-6B4A-0373-7EB3A6D0E162}"/>
              </a:ext>
            </a:extLst>
          </p:cNvPr>
          <p:cNvSpPr txBox="1"/>
          <p:nvPr/>
        </p:nvSpPr>
        <p:spPr>
          <a:xfrm>
            <a:off x="1096766" y="171584"/>
            <a:ext cx="114227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>
                <a:solidFill>
                  <a:srgbClr val="455F51"/>
                </a:solidFill>
                <a:latin typeface="Calibri" panose="020F0502020204030204"/>
              </a:rPr>
              <a:t>CONCLUSIONI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C6D4D0B-4E1F-A521-366A-0772616E4675}"/>
              </a:ext>
            </a:extLst>
          </p:cNvPr>
          <p:cNvSpPr txBox="1"/>
          <p:nvPr/>
        </p:nvSpPr>
        <p:spPr>
          <a:xfrm>
            <a:off x="1096766" y="1083073"/>
            <a:ext cx="104616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La </a:t>
            </a:r>
            <a:r>
              <a:rPr lang="it-IT" b="1" dirty="0">
                <a:solidFill>
                  <a:srgbClr val="FF0000"/>
                </a:solidFill>
              </a:rPr>
              <a:t>PREVENZIONE</a:t>
            </a:r>
            <a:r>
              <a:rPr lang="it-IT" dirty="0"/>
              <a:t> delle epizoozie e delle malattie nutrizionali e metaboliche è un elemento chiave per lo sviluppo del settore zootecnico umbro ed è strettamente connessa ad una</a:t>
            </a:r>
          </a:p>
          <a:p>
            <a:r>
              <a:rPr lang="it-IT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CORRETTA GESTIONE AZIENDALE</a:t>
            </a:r>
            <a:r>
              <a:rPr lang="it-IT" dirty="0"/>
              <a:t>.</a:t>
            </a:r>
          </a:p>
        </p:txBody>
      </p:sp>
      <p:sp>
        <p:nvSpPr>
          <p:cNvPr id="8" name="Freccia angolare in su 7">
            <a:extLst>
              <a:ext uri="{FF2B5EF4-FFF2-40B4-BE49-F238E27FC236}">
                <a16:creationId xmlns:a16="http://schemas.microsoft.com/office/drawing/2014/main" id="{0ECBE673-27E0-E73C-2204-070049A1DDBC}"/>
              </a:ext>
            </a:extLst>
          </p:cNvPr>
          <p:cNvSpPr/>
          <p:nvPr/>
        </p:nvSpPr>
        <p:spPr>
          <a:xfrm rot="5400000">
            <a:off x="2327206" y="2288569"/>
            <a:ext cx="1263721" cy="1017141"/>
          </a:xfrm>
          <a:prstGeom prst="bent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194B515-5BEF-F056-F2BD-A4EB1DC85492}"/>
              </a:ext>
            </a:extLst>
          </p:cNvPr>
          <p:cNvSpPr txBox="1"/>
          <p:nvPr/>
        </p:nvSpPr>
        <p:spPr>
          <a:xfrm>
            <a:off x="4040676" y="2415224"/>
            <a:ext cx="692239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Adozione di </a:t>
            </a:r>
            <a:r>
              <a:rPr lang="it-IT" b="1" dirty="0">
                <a:solidFill>
                  <a:srgbClr val="FF0000"/>
                </a:solidFill>
              </a:rPr>
              <a:t>MISURE DI BIOSICUREZZA </a:t>
            </a:r>
            <a:r>
              <a:rPr lang="it-IT" dirty="0"/>
              <a:t>in una prospettiva a lungo termine (gestione della stalla, strutture)</a:t>
            </a:r>
          </a:p>
          <a:p>
            <a:endParaRPr lang="it-IT" dirty="0"/>
          </a:p>
          <a:p>
            <a:r>
              <a:rPr lang="it-IT" dirty="0"/>
              <a:t>Maggiore attenzione alla </a:t>
            </a:r>
            <a:r>
              <a:rPr lang="it-IT" b="1" dirty="0">
                <a:solidFill>
                  <a:srgbClr val="FF0000"/>
                </a:solidFill>
              </a:rPr>
              <a:t>GESTIONE ALIMENTARE:</a:t>
            </a:r>
          </a:p>
          <a:p>
            <a:r>
              <a:rPr lang="it-IT" dirty="0"/>
              <a:t>deficit nutrizionali posso essere fattori predisponenti per l’insorgenza di patologie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CDAF361-2205-0536-5B52-1144B0E6AEAF}"/>
              </a:ext>
            </a:extLst>
          </p:cNvPr>
          <p:cNvSpPr txBox="1"/>
          <p:nvPr/>
        </p:nvSpPr>
        <p:spPr>
          <a:xfrm>
            <a:off x="906695" y="4974708"/>
            <a:ext cx="581260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i="1" dirty="0"/>
              <a:t>«Lo stato nutrizionale delle vacche da latte e il metabolismo di nutrienti specifici sono</a:t>
            </a:r>
            <a:r>
              <a:rPr lang="it-IT" sz="1400" i="1" u="sng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regolatori fondamentali della funzione delle cellule immunitarie</a:t>
            </a:r>
            <a:r>
              <a:rPr lang="it-IT" sz="1400" i="1" dirty="0"/>
              <a:t>. </a:t>
            </a:r>
          </a:p>
          <a:p>
            <a:endParaRPr lang="it-IT" sz="1400" i="1" dirty="0"/>
          </a:p>
          <a:p>
            <a:r>
              <a:rPr lang="it-IT" sz="1400" i="1" dirty="0"/>
              <a:t>…qualsiasi disturbo nell’omeostasi nutrizionale o immunologica può innescare </a:t>
            </a:r>
            <a:r>
              <a:rPr lang="it-IT" sz="1400" i="1" u="sng" dirty="0">
                <a:solidFill>
                  <a:schemeClr val="tx2">
                    <a:lumMod val="50000"/>
                    <a:lumOff val="50000"/>
                  </a:schemeClr>
                </a:solidFill>
              </a:rPr>
              <a:t>meccanismi dannosi per la salute e aumentare le perdite di produzione</a:t>
            </a:r>
            <a:r>
              <a:rPr lang="it-IT" sz="1400" i="1" dirty="0"/>
              <a:t>»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A70B592-8218-52B0-027B-21262DFCD8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19" t="15730" r="42107" b="66800"/>
          <a:stretch/>
        </p:blipFill>
        <p:spPr>
          <a:xfrm>
            <a:off x="6808127" y="4910099"/>
            <a:ext cx="5089001" cy="1630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993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1DF784-E989-D28A-603E-7329ABE4F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9507" y="2148249"/>
            <a:ext cx="10951188" cy="836989"/>
          </a:xfrm>
        </p:spPr>
        <p:txBody>
          <a:bodyPr>
            <a:noAutofit/>
          </a:bodyPr>
          <a:lstStyle/>
          <a:p>
            <a:r>
              <a:rPr lang="it-IT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Programma di </a:t>
            </a:r>
            <a:r>
              <a:rPr lang="it-IT" sz="1600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SviluPpo</a:t>
            </a:r>
            <a:r>
              <a:rPr lang="it-IT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Rurale per l’Umbria </a:t>
            </a: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2014-2020 – Mis. 16.2.1</a:t>
            </a:r>
            <a:br>
              <a:rPr lang="it-IT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1600" dirty="0">
                <a:solidFill>
                  <a:srgbClr val="FF0000"/>
                </a:solidFill>
              </a:rPr>
              <a:t>Progetto MONITOR SAN</a:t>
            </a:r>
            <a:br>
              <a:rPr lang="it-IT" sz="1600" b="0" dirty="0">
                <a:solidFill>
                  <a:srgbClr val="FF0000"/>
                </a:solidFill>
              </a:rPr>
            </a:br>
            <a:br>
              <a:rPr lang="it-IT" sz="2000" b="0" dirty="0">
                <a:solidFill>
                  <a:srgbClr val="FF0000"/>
                </a:solidFill>
              </a:rPr>
            </a:br>
            <a:r>
              <a:rPr lang="it-IT" sz="2000" b="0" dirty="0">
                <a:solidFill>
                  <a:srgbClr val="FF0000"/>
                </a:solidFill>
              </a:rPr>
              <a:t>valutazione delle strategie gestionali ed alimentari messe in atto negli allevamenti umbri: </a:t>
            </a:r>
            <a:r>
              <a:rPr lang="it-IT" sz="2000" b="0" dirty="0"/>
              <a:t>relazione con il benessere animale ed il rischio di insorgenza di patologie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FE9D91B-3671-C341-981B-0074C3E3A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6200000">
            <a:off x="-765186" y="5345836"/>
            <a:ext cx="2400728" cy="456254"/>
          </a:xfrm>
        </p:spPr>
        <p:txBody>
          <a:bodyPr/>
          <a:lstStyle/>
          <a:p>
            <a:r>
              <a:rPr lang="it-IT" dirty="0">
                <a:solidFill>
                  <a:srgbClr val="3366FF"/>
                </a:solidFill>
              </a:rPr>
              <a:t>MONITOR SAN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DD272F3-129F-0EA7-CC14-336FD39D2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619" y="4027399"/>
            <a:ext cx="2690412" cy="2590866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CFEBBED-8FCC-CB33-449F-920CA42466BD}"/>
              </a:ext>
            </a:extLst>
          </p:cNvPr>
          <p:cNvSpPr txBox="1"/>
          <p:nvPr/>
        </p:nvSpPr>
        <p:spPr>
          <a:xfrm>
            <a:off x="1119507" y="4540489"/>
            <a:ext cx="829634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i="1" dirty="0"/>
              <a:t>massimo.trabalzamarinucci@unipg.it</a:t>
            </a:r>
          </a:p>
          <a:p>
            <a:r>
              <a:rPr lang="it-IT" i="1" dirty="0"/>
              <a:t>gabriele.acuti@unipg.it</a:t>
            </a:r>
          </a:p>
          <a:p>
            <a:r>
              <a:rPr lang="it-IT" i="1" dirty="0"/>
              <a:t>elisa.rampacci@unipg.it</a:t>
            </a:r>
          </a:p>
          <a:p>
            <a:r>
              <a:rPr lang="it-IT" i="1" dirty="0"/>
              <a:t>martina.crociati@unipg.it</a:t>
            </a:r>
          </a:p>
          <a:p>
            <a:endParaRPr lang="it-IT" dirty="0"/>
          </a:p>
          <a:p>
            <a:r>
              <a:rPr lang="it-IT" dirty="0"/>
              <a:t>Gli autori ringraziano </a:t>
            </a:r>
            <a:r>
              <a:rPr lang="it-IT" dirty="0">
                <a:solidFill>
                  <a:srgbClr val="FF0000"/>
                </a:solidFill>
              </a:rPr>
              <a:t>Marta Finuoli </a:t>
            </a:r>
            <a:r>
              <a:rPr lang="it-IT" dirty="0"/>
              <a:t>e </a:t>
            </a:r>
            <a:r>
              <a:rPr lang="it-IT" dirty="0">
                <a:solidFill>
                  <a:srgbClr val="FF0000"/>
                </a:solidFill>
              </a:rPr>
              <a:t>Francesco Cenci </a:t>
            </a:r>
            <a:r>
              <a:rPr lang="it-IT" dirty="0"/>
              <a:t>(Associazione Allevatori dell’Umbria e delle Marche) per il prezioso contributo fornito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181C4E2A-35C0-C0EA-8FBB-019F68F089E4}"/>
              </a:ext>
            </a:extLst>
          </p:cNvPr>
          <p:cNvSpPr txBox="1">
            <a:spLocks/>
          </p:cNvSpPr>
          <p:nvPr/>
        </p:nvSpPr>
        <p:spPr>
          <a:xfrm>
            <a:off x="3026236" y="3429000"/>
            <a:ext cx="7335439" cy="1036834"/>
          </a:xfrm>
          <a:prstGeom prst="rect">
            <a:avLst/>
          </a:prstGeom>
        </p:spPr>
        <p:txBody>
          <a:bodyPr rtlCol="0"/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Font typeface="Georgia"/>
              <a:buChar char="•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Georgia"/>
              <a:buChar char="▫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Clr>
                <a:srgbClr val="37A76F">
                  <a:lumMod val="75000"/>
                </a:srgbClr>
              </a:buClr>
              <a:buFont typeface="Georgia"/>
              <a:buNone/>
            </a:pPr>
            <a:r>
              <a:rPr lang="it-IT" sz="4400" dirty="0">
                <a:solidFill>
                  <a:srgbClr val="455F51"/>
                </a:solidFill>
                <a:latin typeface="Calibri" panose="020F0502020204030204"/>
              </a:rPr>
              <a:t>GRAZIE PER L’ATTENZIONE</a:t>
            </a:r>
            <a:endParaRPr lang="it-IT" dirty="0">
              <a:solidFill>
                <a:srgbClr val="455F51"/>
              </a:solidFill>
              <a:latin typeface="Calibri" panose="020F0502020204030204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3DC631B-EFBE-A126-C564-D63CCC990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7519" y="160258"/>
            <a:ext cx="2158534" cy="94583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153739F-55C6-C269-27B1-4482B96DB7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2422"/>
          <a:stretch/>
        </p:blipFill>
        <p:spPr>
          <a:xfrm>
            <a:off x="9264619" y="325409"/>
            <a:ext cx="2437896" cy="535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6659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2FE9D91B-3671-C341-981B-0074C3E3A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6200000">
            <a:off x="-765186" y="5345836"/>
            <a:ext cx="2400728" cy="456254"/>
          </a:xfrm>
        </p:spPr>
        <p:txBody>
          <a:bodyPr/>
          <a:lstStyle/>
          <a:p>
            <a:r>
              <a:rPr lang="it-IT" dirty="0">
                <a:solidFill>
                  <a:srgbClr val="3366FF"/>
                </a:solidFill>
              </a:rPr>
              <a:t>MONITOR SAN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B9EE825E-1E0A-3C9D-2C1F-418524C7F2CE}"/>
              </a:ext>
            </a:extLst>
          </p:cNvPr>
          <p:cNvSpPr txBox="1">
            <a:spLocks/>
          </p:cNvSpPr>
          <p:nvPr/>
        </p:nvSpPr>
        <p:spPr>
          <a:xfrm>
            <a:off x="1000018" y="2823596"/>
            <a:ext cx="11191982" cy="1756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  <a:p>
            <a:r>
              <a:rPr lang="it-IT" dirty="0"/>
              <a:t>Valutare la presenza di 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problematiche gestionali e nutrizionali </a:t>
            </a:r>
            <a:r>
              <a:rPr lang="it-IT" dirty="0"/>
              <a:t>connesse con il benessere animale potenzialmente in grado di compromettere la resistenza degli animali a patologie infettive e metaboliche</a:t>
            </a:r>
          </a:p>
          <a:p>
            <a:endParaRPr lang="it-IT" dirty="0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2AD70904-104C-1FCF-5FCD-C821531CA6D8}"/>
              </a:ext>
            </a:extLst>
          </p:cNvPr>
          <p:cNvSpPr txBox="1">
            <a:spLocks/>
          </p:cNvSpPr>
          <p:nvPr/>
        </p:nvSpPr>
        <p:spPr>
          <a:xfrm>
            <a:off x="1000018" y="178745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OBIETTIVI SPECIFICI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DE1B0224-0176-E399-71A1-99D22CA89731}"/>
              </a:ext>
            </a:extLst>
          </p:cNvPr>
          <p:cNvSpPr txBox="1">
            <a:spLocks/>
          </p:cNvSpPr>
          <p:nvPr/>
        </p:nvSpPr>
        <p:spPr>
          <a:xfrm>
            <a:off x="4212408" y="4657286"/>
            <a:ext cx="4585315" cy="514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Allevamento bovino e ovino</a:t>
            </a:r>
          </a:p>
        </p:txBody>
      </p:sp>
      <p:pic>
        <p:nvPicPr>
          <p:cNvPr id="1026" name="Picture 2" descr="Assonapa, gli indici genetici degli ovini di razza sarda - IZ Informatore  Zootecnico">
            <a:extLst>
              <a:ext uri="{FF2B5EF4-FFF2-40B4-BE49-F238E27FC236}">
                <a16:creationId xmlns:a16="http://schemas.microsoft.com/office/drawing/2014/main" id="{5E7ABF24-3810-67C1-4455-DBAEFDCD95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63" b="17154"/>
          <a:stretch/>
        </p:blipFill>
        <p:spPr bwMode="auto">
          <a:xfrm>
            <a:off x="7379627" y="5404625"/>
            <a:ext cx="1556108" cy="134277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41BA3E2B-0750-6E0E-8343-84020D6F9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3221" y="5353610"/>
            <a:ext cx="1556109" cy="1396625"/>
          </a:xfrm>
          <a:prstGeom prst="ellipse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8E9B9AE1-3FBD-9F59-5B1D-F8BDF60891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0911" b="15596"/>
          <a:stretch/>
        </p:blipFill>
        <p:spPr>
          <a:xfrm>
            <a:off x="5676299" y="5377702"/>
            <a:ext cx="1588557" cy="1396625"/>
          </a:xfrm>
          <a:prstGeom prst="ellipse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2DC4D5FF-C785-97A2-D23E-B2D936DB5FA0}"/>
              </a:ext>
            </a:extLst>
          </p:cNvPr>
          <p:cNvSpPr/>
          <p:nvPr/>
        </p:nvSpPr>
        <p:spPr>
          <a:xfrm>
            <a:off x="4212408" y="4596066"/>
            <a:ext cx="4294598" cy="514937"/>
          </a:xfrm>
          <a:prstGeom prst="rect">
            <a:avLst/>
          </a:prstGeom>
          <a:noFill/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F3A530B-074D-1869-7E4A-60AAB2B9FAF4}"/>
              </a:ext>
            </a:extLst>
          </p:cNvPr>
          <p:cNvSpPr txBox="1"/>
          <p:nvPr/>
        </p:nvSpPr>
        <p:spPr>
          <a:xfrm>
            <a:off x="5555750" y="2070463"/>
            <a:ext cx="60977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modalità di allevamento e pratiche gestionali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caratteristiche della dieta</a:t>
            </a:r>
            <a:endParaRPr lang="it-IT" sz="2000" dirty="0">
              <a:solidFill>
                <a:prstClr val="black"/>
              </a:solidFill>
              <a:latin typeface="Univers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misure di biosicurezza </a:t>
            </a:r>
            <a:endParaRPr lang="it-IT" sz="20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2B68969-34E3-2082-5906-9098F2F7D0A3}"/>
              </a:ext>
            </a:extLst>
          </p:cNvPr>
          <p:cNvSpPr txBox="1"/>
          <p:nvPr/>
        </p:nvSpPr>
        <p:spPr>
          <a:xfrm>
            <a:off x="1000018" y="1184364"/>
            <a:ext cx="102054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Individuare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243FFF">
                    <a:lumMod val="75000"/>
                  </a:srgbClr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indicatori zootecnici/nutrizionali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utili alla valutazione del quadro aziendale nella regione Umbria</a:t>
            </a:r>
          </a:p>
        </p:txBody>
      </p:sp>
      <p:sp>
        <p:nvSpPr>
          <p:cNvPr id="11" name="Freccia curva 10">
            <a:extLst>
              <a:ext uri="{FF2B5EF4-FFF2-40B4-BE49-F238E27FC236}">
                <a16:creationId xmlns:a16="http://schemas.microsoft.com/office/drawing/2014/main" id="{91BC5FB5-6BA9-106A-265E-A5717E96B2B6}"/>
              </a:ext>
            </a:extLst>
          </p:cNvPr>
          <p:cNvSpPr/>
          <p:nvPr/>
        </p:nvSpPr>
        <p:spPr>
          <a:xfrm rot="10800000" flipH="1">
            <a:off x="3993221" y="2090370"/>
            <a:ext cx="1023991" cy="830997"/>
          </a:xfrm>
          <a:prstGeom prst="bentArrow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204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2FE9D91B-3671-C341-981B-0074C3E3A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6200000">
            <a:off x="-765186" y="5345836"/>
            <a:ext cx="2400728" cy="456254"/>
          </a:xfrm>
        </p:spPr>
        <p:txBody>
          <a:bodyPr/>
          <a:lstStyle/>
          <a:p>
            <a:r>
              <a:rPr lang="it-IT" dirty="0">
                <a:solidFill>
                  <a:srgbClr val="3366FF"/>
                </a:solidFill>
              </a:rPr>
              <a:t>MONITOR SAN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85B69BE-D277-3B89-106D-2C74BED246F9}"/>
              </a:ext>
            </a:extLst>
          </p:cNvPr>
          <p:cNvSpPr txBox="1">
            <a:spLocks/>
          </p:cNvSpPr>
          <p:nvPr/>
        </p:nvSpPr>
        <p:spPr>
          <a:xfrm>
            <a:off x="804809" y="101153"/>
            <a:ext cx="1876746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METODI</a:t>
            </a:r>
          </a:p>
        </p:txBody>
      </p:sp>
      <p:sp>
        <p:nvSpPr>
          <p:cNvPr id="5" name="Elaborazione 4">
            <a:extLst>
              <a:ext uri="{FF2B5EF4-FFF2-40B4-BE49-F238E27FC236}">
                <a16:creationId xmlns:a16="http://schemas.microsoft.com/office/drawing/2014/main" id="{76E2D966-6069-E87F-EBBD-29CC6368CE27}"/>
              </a:ext>
            </a:extLst>
          </p:cNvPr>
          <p:cNvSpPr/>
          <p:nvPr/>
        </p:nvSpPr>
        <p:spPr>
          <a:xfrm>
            <a:off x="1387011" y="1491834"/>
            <a:ext cx="246580" cy="257469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6DA2C905-F280-FEB1-341F-A0D418190D89}"/>
              </a:ext>
            </a:extLst>
          </p:cNvPr>
          <p:cNvSpPr txBox="1">
            <a:spLocks/>
          </p:cNvSpPr>
          <p:nvPr/>
        </p:nvSpPr>
        <p:spPr>
          <a:xfrm>
            <a:off x="1633591" y="1453604"/>
            <a:ext cx="2095928" cy="8091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Questionario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aziendale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90B4A00-408E-E31E-5368-D0258FD5A53F}"/>
              </a:ext>
            </a:extLst>
          </p:cNvPr>
          <p:cNvSpPr txBox="1"/>
          <p:nvPr/>
        </p:nvSpPr>
        <p:spPr>
          <a:xfrm>
            <a:off x="663305" y="2545336"/>
            <a:ext cx="42046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Gestione zootecnica generale</a:t>
            </a:r>
          </a:p>
          <a:p>
            <a:pPr algn="ctr"/>
            <a:r>
              <a:rPr lang="it-IT" dirty="0"/>
              <a:t>Gestione dell’alimentazione</a:t>
            </a:r>
          </a:p>
          <a:p>
            <a:pPr algn="ctr"/>
            <a:r>
              <a:rPr lang="it-IT" dirty="0"/>
              <a:t>Gestione delle patologie/tecnopatie</a:t>
            </a:r>
          </a:p>
          <a:p>
            <a:pPr algn="ctr"/>
            <a:r>
              <a:rPr lang="it-IT" dirty="0"/>
              <a:t>Gestione igienico/sanitaria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F6F9F86-E1FE-EDCF-E821-9909DA52D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777" y="3745665"/>
            <a:ext cx="2496741" cy="3099279"/>
          </a:xfrm>
          <a:prstGeom prst="rect">
            <a:avLst/>
          </a:prstGeom>
        </p:spPr>
      </p:pic>
      <p:sp>
        <p:nvSpPr>
          <p:cNvPr id="14" name="Freccia in giù 13">
            <a:extLst>
              <a:ext uri="{FF2B5EF4-FFF2-40B4-BE49-F238E27FC236}">
                <a16:creationId xmlns:a16="http://schemas.microsoft.com/office/drawing/2014/main" id="{CA28FF22-7A9A-7CB4-982B-2771B14E1DD4}"/>
              </a:ext>
            </a:extLst>
          </p:cNvPr>
          <p:cNvSpPr/>
          <p:nvPr/>
        </p:nvSpPr>
        <p:spPr>
          <a:xfrm>
            <a:off x="2434976" y="2200685"/>
            <a:ext cx="510476" cy="41036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Elaborazione 14">
            <a:extLst>
              <a:ext uri="{FF2B5EF4-FFF2-40B4-BE49-F238E27FC236}">
                <a16:creationId xmlns:a16="http://schemas.microsoft.com/office/drawing/2014/main" id="{128912CD-AF93-47AD-9DA4-1244B808C87D}"/>
              </a:ext>
            </a:extLst>
          </p:cNvPr>
          <p:cNvSpPr/>
          <p:nvPr/>
        </p:nvSpPr>
        <p:spPr>
          <a:xfrm>
            <a:off x="5038097" y="1486900"/>
            <a:ext cx="246580" cy="257469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DAEB73E0-C796-C9CC-D571-28E3C00D45A5}"/>
              </a:ext>
            </a:extLst>
          </p:cNvPr>
          <p:cNvSpPr txBox="1">
            <a:spLocks/>
          </p:cNvSpPr>
          <p:nvPr/>
        </p:nvSpPr>
        <p:spPr>
          <a:xfrm>
            <a:off x="5096089" y="1448277"/>
            <a:ext cx="2631897" cy="8091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Questionario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sulla razione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7DD0BEB1-0198-664C-203F-C2D42A20D4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19" t="38052" r="30899" b="13670"/>
          <a:stretch/>
        </p:blipFill>
        <p:spPr>
          <a:xfrm>
            <a:off x="4988439" y="3860574"/>
            <a:ext cx="3101603" cy="2011049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E1B0B356-C091-958F-73CD-82C868E48C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872" t="35506" r="31488" b="14756"/>
          <a:stretch/>
        </p:blipFill>
        <p:spPr>
          <a:xfrm>
            <a:off x="5903987" y="4797878"/>
            <a:ext cx="3065032" cy="2011049"/>
          </a:xfrm>
          <a:prstGeom prst="rect">
            <a:avLst/>
          </a:prstGeom>
        </p:spPr>
      </p:pic>
      <p:sp>
        <p:nvSpPr>
          <p:cNvPr id="19" name="Elaborazione 18">
            <a:extLst>
              <a:ext uri="{FF2B5EF4-FFF2-40B4-BE49-F238E27FC236}">
                <a16:creationId xmlns:a16="http://schemas.microsoft.com/office/drawing/2014/main" id="{448E4308-0289-02F4-CB1B-E33ED90834A4}"/>
              </a:ext>
            </a:extLst>
          </p:cNvPr>
          <p:cNvSpPr/>
          <p:nvPr/>
        </p:nvSpPr>
        <p:spPr>
          <a:xfrm>
            <a:off x="8792325" y="1476625"/>
            <a:ext cx="246580" cy="257469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Segnaposto contenuto 2">
            <a:extLst>
              <a:ext uri="{FF2B5EF4-FFF2-40B4-BE49-F238E27FC236}">
                <a16:creationId xmlns:a16="http://schemas.microsoft.com/office/drawing/2014/main" id="{BCA7C3EF-1E70-8C30-E4FD-D358F9985702}"/>
              </a:ext>
            </a:extLst>
          </p:cNvPr>
          <p:cNvSpPr txBox="1">
            <a:spLocks/>
          </p:cNvSpPr>
          <p:nvPr/>
        </p:nvSpPr>
        <p:spPr>
          <a:xfrm>
            <a:off x="9038905" y="1404551"/>
            <a:ext cx="2943546" cy="896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Campionamento degli alimenti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47DB2EA-7230-3906-7E7D-CFBC44FEF198}"/>
              </a:ext>
            </a:extLst>
          </p:cNvPr>
          <p:cNvSpPr txBox="1"/>
          <p:nvPr/>
        </p:nvSpPr>
        <p:spPr>
          <a:xfrm>
            <a:off x="8900794" y="2634011"/>
            <a:ext cx="304100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ANALISI CHIMICHE:</a:t>
            </a:r>
          </a:p>
          <a:p>
            <a:pPr algn="ctr"/>
            <a:r>
              <a:rPr lang="it-IT" dirty="0"/>
              <a:t>Umidità</a:t>
            </a:r>
          </a:p>
          <a:p>
            <a:pPr algn="ctr"/>
            <a:r>
              <a:rPr lang="it-IT" dirty="0"/>
              <a:t>Proteina grezza</a:t>
            </a:r>
          </a:p>
          <a:p>
            <a:pPr algn="ctr"/>
            <a:r>
              <a:rPr lang="it-IT" dirty="0"/>
              <a:t>Lipidi grezzi</a:t>
            </a:r>
          </a:p>
          <a:p>
            <a:pPr algn="ctr"/>
            <a:r>
              <a:rPr lang="it-IT" dirty="0"/>
              <a:t>Ceneri grezze</a:t>
            </a:r>
          </a:p>
          <a:p>
            <a:pPr algn="ctr"/>
            <a:r>
              <a:rPr lang="it-IT" dirty="0"/>
              <a:t>Frazioni della fibra grezza (NDF, ADF, ADL)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A4E6D99-8477-5EC0-7D82-85487E609F7F}"/>
              </a:ext>
            </a:extLst>
          </p:cNvPr>
          <p:cNvSpPr txBox="1"/>
          <p:nvPr/>
        </p:nvSpPr>
        <p:spPr>
          <a:xfrm>
            <a:off x="4893194" y="2611053"/>
            <a:ext cx="30410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valutazione delle caratteristiche delle razioni alimentari</a:t>
            </a:r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4BD29B8A-B940-9ED9-4B2A-AAD8EA0534B5}"/>
              </a:ext>
            </a:extLst>
          </p:cNvPr>
          <p:cNvSpPr/>
          <p:nvPr/>
        </p:nvSpPr>
        <p:spPr>
          <a:xfrm>
            <a:off x="6090791" y="2223643"/>
            <a:ext cx="510476" cy="41036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414FDC4B-3300-D635-50BF-0CD2FC2DFE6F}"/>
              </a:ext>
            </a:extLst>
          </p:cNvPr>
          <p:cNvSpPr/>
          <p:nvPr/>
        </p:nvSpPr>
        <p:spPr>
          <a:xfrm>
            <a:off x="10257083" y="2223643"/>
            <a:ext cx="510476" cy="41036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7304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2FE9D91B-3671-C341-981B-0074C3E3A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6200000">
            <a:off x="-765186" y="5345836"/>
            <a:ext cx="2400728" cy="456254"/>
          </a:xfrm>
        </p:spPr>
        <p:txBody>
          <a:bodyPr/>
          <a:lstStyle/>
          <a:p>
            <a:r>
              <a:rPr lang="it-IT" dirty="0">
                <a:solidFill>
                  <a:srgbClr val="3366FF"/>
                </a:solidFill>
              </a:rPr>
              <a:t>MONITOR SAN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46FFCA8-CCBA-ACCB-F32C-D0A53852A2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8" t="2543" r="5076" b="2691"/>
          <a:stretch/>
        </p:blipFill>
        <p:spPr>
          <a:xfrm>
            <a:off x="8654632" y="2669879"/>
            <a:ext cx="3537368" cy="2076325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1187BE99-910C-FCAE-464A-FD752AF8A098}"/>
              </a:ext>
            </a:extLst>
          </p:cNvPr>
          <p:cNvSpPr txBox="1">
            <a:spLocks/>
          </p:cNvSpPr>
          <p:nvPr/>
        </p:nvSpPr>
        <p:spPr>
          <a:xfrm>
            <a:off x="983749" y="76174"/>
            <a:ext cx="8044667" cy="1066800"/>
          </a:xfrm>
          <a:prstGeom prst="rect">
            <a:avLst/>
          </a:prstGeom>
        </p:spPr>
        <p:txBody>
          <a:bodyPr vert="horz" rtlCol="0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VALUTAZIONE DELLA GESTIONALE AZIENDALE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2387DEB-0BF2-78EA-64EA-5E5DF0BFC598}"/>
              </a:ext>
            </a:extLst>
          </p:cNvPr>
          <p:cNvSpPr txBox="1"/>
          <p:nvPr/>
        </p:nvSpPr>
        <p:spPr>
          <a:xfrm>
            <a:off x="1086492" y="1152908"/>
            <a:ext cx="60977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Allevamenti bovine da latte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Allevamenti bovini da carne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Allevamenti ovini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648D3A61-A226-9CCC-FFB6-1F6F320CD979}"/>
              </a:ext>
            </a:extLst>
          </p:cNvPr>
          <p:cNvSpPr txBox="1">
            <a:spLocks/>
          </p:cNvSpPr>
          <p:nvPr/>
        </p:nvSpPr>
        <p:spPr>
          <a:xfrm>
            <a:off x="1086492" y="2652895"/>
            <a:ext cx="7839182" cy="646331"/>
          </a:xfrm>
          <a:prstGeom prst="rect">
            <a:avLst/>
          </a:prstGeom>
          <a:ln w="15875">
            <a:solidFill>
              <a:schemeClr val="accent2">
                <a:lumMod val="75000"/>
              </a:schemeClr>
            </a:solidFill>
          </a:ln>
        </p:spPr>
        <p:txBody>
          <a:bodyPr vert="horz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dirty="0">
                <a:solidFill>
                  <a:srgbClr val="455F51"/>
                </a:solidFill>
                <a:latin typeface="Calibri" panose="020F0502020204030204"/>
              </a:rPr>
              <a:t>FOCUS SU FATTORI DI RISCHIO SANITARIO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60A0DA1F-4CC0-9A1C-42AB-F4537E117B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7" t="12957" r="10240" b="2420"/>
          <a:stretch/>
        </p:blipFill>
        <p:spPr bwMode="auto">
          <a:xfrm>
            <a:off x="8925674" y="441789"/>
            <a:ext cx="3202794" cy="20825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D7AB3B8-853D-2209-3F83-97A3D6F57C41}"/>
              </a:ext>
            </a:extLst>
          </p:cNvPr>
          <p:cNvSpPr txBox="1"/>
          <p:nvPr/>
        </p:nvSpPr>
        <p:spPr>
          <a:xfrm>
            <a:off x="1102886" y="4289464"/>
            <a:ext cx="229389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Bovino da latte</a:t>
            </a:r>
          </a:p>
          <a:p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Bovino da carne</a:t>
            </a:r>
          </a:p>
          <a:p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Ovini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C1EBFD79-9A11-3285-4D64-717A8BFA4E31}"/>
              </a:ext>
            </a:extLst>
          </p:cNvPr>
          <p:cNvCxnSpPr/>
          <p:nvPr/>
        </p:nvCxnSpPr>
        <p:spPr>
          <a:xfrm>
            <a:off x="2975544" y="5566345"/>
            <a:ext cx="6780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1B517279-9CD6-124A-309F-90C3B7E9E085}"/>
              </a:ext>
            </a:extLst>
          </p:cNvPr>
          <p:cNvCxnSpPr/>
          <p:nvPr/>
        </p:nvCxnSpPr>
        <p:spPr>
          <a:xfrm>
            <a:off x="2975544" y="5049424"/>
            <a:ext cx="6780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1E6FBDEB-2365-88ED-9DBF-792F6E46B0C1}"/>
              </a:ext>
            </a:extLst>
          </p:cNvPr>
          <p:cNvCxnSpPr/>
          <p:nvPr/>
        </p:nvCxnSpPr>
        <p:spPr>
          <a:xfrm>
            <a:off x="2968375" y="4476339"/>
            <a:ext cx="6780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E251617-B8F1-CE83-BB08-B74CFD1B4C9E}"/>
              </a:ext>
            </a:extLst>
          </p:cNvPr>
          <p:cNvSpPr txBox="1"/>
          <p:nvPr/>
        </p:nvSpPr>
        <p:spPr>
          <a:xfrm>
            <a:off x="3639618" y="4153173"/>
            <a:ext cx="40473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80.5% lettiera permanente (paglia), 19.5% cuccette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4BB8E27-D4B3-2169-7A4D-E473A64AEFA8}"/>
              </a:ext>
            </a:extLst>
          </p:cNvPr>
          <p:cNvSpPr txBox="1"/>
          <p:nvPr/>
        </p:nvSpPr>
        <p:spPr>
          <a:xfrm>
            <a:off x="3639619" y="4762686"/>
            <a:ext cx="40545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95.8% lettiera permanente (paglia), 2.6% cuccette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9DA384D0-4C87-547D-0BA5-8042B4CACB38}"/>
              </a:ext>
            </a:extLst>
          </p:cNvPr>
          <p:cNvSpPr txBox="1"/>
          <p:nvPr/>
        </p:nvSpPr>
        <p:spPr>
          <a:xfrm>
            <a:off x="3639619" y="5409017"/>
            <a:ext cx="3883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100% lettiera permanente (paglia)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5B573338-CEF9-1ECD-8EB1-73777F04BD0D}"/>
              </a:ext>
            </a:extLst>
          </p:cNvPr>
          <p:cNvSpPr txBox="1"/>
          <p:nvPr/>
        </p:nvSpPr>
        <p:spPr>
          <a:xfrm>
            <a:off x="1102886" y="3697594"/>
            <a:ext cx="35999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accent2">
                    <a:lumMod val="75000"/>
                  </a:schemeClr>
                </a:solidFill>
              </a:rPr>
              <a:t>IGIENE DELLA LETTIERA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9D06F6D-CC75-222E-9EA4-3B530BCD0E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80" t="9740" r="8057" b="1386"/>
          <a:stretch/>
        </p:blipFill>
        <p:spPr>
          <a:xfrm>
            <a:off x="8747102" y="4713580"/>
            <a:ext cx="3352427" cy="214442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F379042-0E99-26C9-2F56-AB59C22379BE}"/>
              </a:ext>
            </a:extLst>
          </p:cNvPr>
          <p:cNvSpPr txBox="1"/>
          <p:nvPr/>
        </p:nvSpPr>
        <p:spPr>
          <a:xfrm>
            <a:off x="8925674" y="14761"/>
            <a:ext cx="35999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accent2">
                    <a:lumMod val="75000"/>
                  </a:schemeClr>
                </a:solidFill>
              </a:rPr>
              <a:t>PULIZIA DELLA LETTIERA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E6ECF7C-C5EA-B862-2283-AC92ED6E53C9}"/>
              </a:ext>
            </a:extLst>
          </p:cNvPr>
          <p:cNvSpPr txBox="1"/>
          <p:nvPr/>
        </p:nvSpPr>
        <p:spPr>
          <a:xfrm>
            <a:off x="7936784" y="1754512"/>
            <a:ext cx="23579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bovini da latte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75789D5-B51B-5C38-6F08-4DB7D109D998}"/>
              </a:ext>
            </a:extLst>
          </p:cNvPr>
          <p:cNvSpPr txBox="1"/>
          <p:nvPr/>
        </p:nvSpPr>
        <p:spPr>
          <a:xfrm>
            <a:off x="7936784" y="4104798"/>
            <a:ext cx="23579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bovini da carne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E34E954-7376-C5EC-BB84-60A2C309EB4A}"/>
              </a:ext>
            </a:extLst>
          </p:cNvPr>
          <p:cNvSpPr txBox="1"/>
          <p:nvPr/>
        </p:nvSpPr>
        <p:spPr>
          <a:xfrm>
            <a:off x="8033046" y="6046879"/>
            <a:ext cx="10287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ovini</a:t>
            </a:r>
          </a:p>
        </p:txBody>
      </p:sp>
    </p:spTree>
    <p:extLst>
      <p:ext uri="{BB962C8B-B14F-4D97-AF65-F5344CB8AC3E}">
        <p14:creationId xmlns:p14="http://schemas.microsoft.com/office/powerpoint/2010/main" val="93581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B27864E0-6F0A-3A69-71F7-D6EEE48120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19" t="62322" r="36236" b="33553"/>
          <a:stretch/>
        </p:blipFill>
        <p:spPr>
          <a:xfrm>
            <a:off x="747385" y="1328814"/>
            <a:ext cx="8029973" cy="509849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2FE9D91B-3671-C341-981B-0074C3E3A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6200000">
            <a:off x="-765186" y="5345836"/>
            <a:ext cx="2400728" cy="456254"/>
          </a:xfrm>
        </p:spPr>
        <p:txBody>
          <a:bodyPr/>
          <a:lstStyle/>
          <a:p>
            <a:r>
              <a:rPr lang="it-IT" dirty="0">
                <a:solidFill>
                  <a:srgbClr val="3366FF"/>
                </a:solidFill>
              </a:rPr>
              <a:t>MONITOR SAN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EA86E19-7ED3-A89B-398B-2CCAF206FD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46" t="48689" r="36232" b="42921"/>
          <a:stretch/>
        </p:blipFill>
        <p:spPr>
          <a:xfrm>
            <a:off x="946401" y="282484"/>
            <a:ext cx="7798086" cy="1033078"/>
          </a:xfrm>
          <a:prstGeom prst="rect">
            <a:avLst/>
          </a:prstGeom>
        </p:spPr>
      </p:pic>
      <p:sp>
        <p:nvSpPr>
          <p:cNvPr id="15" name="Freccia in giù 14">
            <a:extLst>
              <a:ext uri="{FF2B5EF4-FFF2-40B4-BE49-F238E27FC236}">
                <a16:creationId xmlns:a16="http://schemas.microsoft.com/office/drawing/2014/main" id="{253B6A87-E6CD-2F68-CEAC-13C19F66C977}"/>
              </a:ext>
            </a:extLst>
          </p:cNvPr>
          <p:cNvSpPr/>
          <p:nvPr/>
        </p:nvSpPr>
        <p:spPr>
          <a:xfrm>
            <a:off x="5995824" y="1997990"/>
            <a:ext cx="619874" cy="563327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E7DC86D3-5DD2-1666-615E-B47ABD503F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365" t="19697" r="30267" b="54906"/>
          <a:stretch/>
        </p:blipFill>
        <p:spPr>
          <a:xfrm>
            <a:off x="998015" y="4521434"/>
            <a:ext cx="6247674" cy="201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FD8CE4D-5E5C-1926-FD9A-91C439945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587" y="4521434"/>
            <a:ext cx="3652531" cy="201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E399923-B06E-7CCF-3AED-6B347B0C77A4}"/>
              </a:ext>
            </a:extLst>
          </p:cNvPr>
          <p:cNvSpPr txBox="1"/>
          <p:nvPr/>
        </p:nvSpPr>
        <p:spPr>
          <a:xfrm>
            <a:off x="4395625" y="2561317"/>
            <a:ext cx="60977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Effetto sulla gestione e prevenzione della malattia</a:t>
            </a:r>
            <a:r>
              <a:rPr lang="it-IT" dirty="0"/>
              <a:t>:</a:t>
            </a:r>
          </a:p>
          <a:p>
            <a:r>
              <a:rPr lang="it-IT" dirty="0"/>
              <a:t>2, fattore di rischio</a:t>
            </a:r>
          </a:p>
          <a:p>
            <a:r>
              <a:rPr lang="it-IT" dirty="0"/>
              <a:t>1, fattore di rischio potenziale</a:t>
            </a:r>
          </a:p>
          <a:p>
            <a:r>
              <a:rPr lang="it-IT" dirty="0"/>
              <a:t>0, nessuna influenza</a:t>
            </a:r>
          </a:p>
        </p:txBody>
      </p:sp>
    </p:spTree>
    <p:extLst>
      <p:ext uri="{BB962C8B-B14F-4D97-AF65-F5344CB8AC3E}">
        <p14:creationId xmlns:p14="http://schemas.microsoft.com/office/powerpoint/2010/main" val="2518207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2FE9D91B-3671-C341-981B-0074C3E3A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6200000">
            <a:off x="-765186" y="5345836"/>
            <a:ext cx="2400728" cy="456254"/>
          </a:xfrm>
        </p:spPr>
        <p:txBody>
          <a:bodyPr/>
          <a:lstStyle/>
          <a:p>
            <a:r>
              <a:rPr lang="it-IT" dirty="0">
                <a:solidFill>
                  <a:srgbClr val="3366FF"/>
                </a:solidFill>
              </a:rPr>
              <a:t>MONITOR SAN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EA86E19-7ED3-A89B-398B-2CCAF206FD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46" t="48689" r="36279" b="42921"/>
          <a:stretch/>
        </p:blipFill>
        <p:spPr>
          <a:xfrm>
            <a:off x="996593" y="3861521"/>
            <a:ext cx="7787811" cy="1033078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A247787E-E792-7CB9-8DB5-38EF614FAD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12" t="10866" r="10942" b="2826"/>
          <a:stretch/>
        </p:blipFill>
        <p:spPr>
          <a:xfrm>
            <a:off x="749714" y="645376"/>
            <a:ext cx="3801438" cy="229860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E51F161-3B59-4E49-FF9C-C53C08FCACC3}"/>
              </a:ext>
            </a:extLst>
          </p:cNvPr>
          <p:cNvSpPr txBox="1"/>
          <p:nvPr/>
        </p:nvSpPr>
        <p:spPr>
          <a:xfrm>
            <a:off x="9873465" y="3340085"/>
            <a:ext cx="1047965" cy="375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Ovini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B544253-AE5C-78B4-BE67-7FB40DF4305F}"/>
              </a:ext>
            </a:extLst>
          </p:cNvPr>
          <p:cNvSpPr txBox="1"/>
          <p:nvPr/>
        </p:nvSpPr>
        <p:spPr>
          <a:xfrm>
            <a:off x="1846779" y="3333964"/>
            <a:ext cx="18930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Bovino da latte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00FD56E-17F2-1802-744E-3A570355CF16}"/>
              </a:ext>
            </a:extLst>
          </p:cNvPr>
          <p:cNvSpPr txBox="1"/>
          <p:nvPr/>
        </p:nvSpPr>
        <p:spPr>
          <a:xfrm>
            <a:off x="5399088" y="3333964"/>
            <a:ext cx="2087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Bovino da carne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CF1E53FC-B30D-89B7-FD20-0CF733F496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490" t="57450" r="18851" b="36413"/>
          <a:stretch/>
        </p:blipFill>
        <p:spPr>
          <a:xfrm>
            <a:off x="996593" y="4894599"/>
            <a:ext cx="7787812" cy="602075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E7DC86D3-5DD2-1666-615E-B47ABD503F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365" t="19697" r="30267" b="54906"/>
          <a:stretch/>
        </p:blipFill>
        <p:spPr>
          <a:xfrm rot="196138">
            <a:off x="8235077" y="5372756"/>
            <a:ext cx="3748011" cy="1206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Ovale 18">
            <a:extLst>
              <a:ext uri="{FF2B5EF4-FFF2-40B4-BE49-F238E27FC236}">
                <a16:creationId xmlns:a16="http://schemas.microsoft.com/office/drawing/2014/main" id="{1B5C02E3-BDE3-4CE6-6B07-1D2879F71C57}"/>
              </a:ext>
            </a:extLst>
          </p:cNvPr>
          <p:cNvSpPr/>
          <p:nvPr/>
        </p:nvSpPr>
        <p:spPr>
          <a:xfrm>
            <a:off x="5890513" y="4094517"/>
            <a:ext cx="1897298" cy="149246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10372" r="9858" b="12966"/>
          <a:stretch/>
        </p:blipFill>
        <p:spPr bwMode="auto">
          <a:xfrm>
            <a:off x="4563368" y="645377"/>
            <a:ext cx="3640349" cy="209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5" t="10141" r="9043" b="12701"/>
          <a:stretch/>
        </p:blipFill>
        <p:spPr bwMode="auto">
          <a:xfrm>
            <a:off x="8322109" y="645377"/>
            <a:ext cx="3541537" cy="209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828136" y="172533"/>
            <a:ext cx="11035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Ricoveri separati per isolamento/infermeria/sala parto (%)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9" t="77484" r="25424" b="16604"/>
          <a:stretch/>
        </p:blipFill>
        <p:spPr bwMode="auto">
          <a:xfrm>
            <a:off x="1742529" y="2665562"/>
            <a:ext cx="3214455" cy="48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58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5637013E-36AB-8F8A-781A-E4563CF2F4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" t="3713" r="2261" b="2573"/>
          <a:stretch/>
        </p:blipFill>
        <p:spPr bwMode="auto">
          <a:xfrm>
            <a:off x="6306190" y="1484329"/>
            <a:ext cx="4218273" cy="24409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2FE9D91B-3671-C341-981B-0074C3E3A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6200000">
            <a:off x="-765186" y="5345836"/>
            <a:ext cx="2400728" cy="456254"/>
          </a:xfrm>
        </p:spPr>
        <p:txBody>
          <a:bodyPr/>
          <a:lstStyle/>
          <a:p>
            <a:r>
              <a:rPr lang="it-IT" dirty="0">
                <a:solidFill>
                  <a:srgbClr val="3366FF"/>
                </a:solidFill>
              </a:rPr>
              <a:t>MONITOR SAN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F504336-F4E3-761B-7347-7DD22E999463}"/>
              </a:ext>
            </a:extLst>
          </p:cNvPr>
          <p:cNvSpPr txBox="1"/>
          <p:nvPr/>
        </p:nvSpPr>
        <p:spPr>
          <a:xfrm>
            <a:off x="876856" y="296879"/>
            <a:ext cx="41780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accent2">
                    <a:lumMod val="75000"/>
                  </a:schemeClr>
                </a:solidFill>
              </a:rPr>
              <a:t>GESTIONE DELLA MUNGITURA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B8DCB6D-29BF-08D8-C3A7-2E99CFEC7646}"/>
              </a:ext>
            </a:extLst>
          </p:cNvPr>
          <p:cNvSpPr txBox="1"/>
          <p:nvPr/>
        </p:nvSpPr>
        <p:spPr>
          <a:xfrm>
            <a:off x="876856" y="815946"/>
            <a:ext cx="102397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La corretta gestione della pratica della mungitura è fondamentale per la prevenzione delle infezioni da parte di batteri </a:t>
            </a:r>
            <a:r>
              <a:rPr lang="it-IT" dirty="0" err="1"/>
              <a:t>mastidogeni</a:t>
            </a:r>
            <a:r>
              <a:rPr lang="it-IT" dirty="0"/>
              <a:t>.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2BB8404-C275-9E39-6CD4-B23D868A2D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2" t="3633" r="19945" b="3399"/>
          <a:stretch/>
        </p:blipFill>
        <p:spPr bwMode="auto">
          <a:xfrm>
            <a:off x="876856" y="1689335"/>
            <a:ext cx="2594116" cy="23848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E846DEA-DFC7-1B18-3B97-16DC802C1B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2713" y="1669582"/>
            <a:ext cx="2429919" cy="2384802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8310D156-C5B6-FF75-DD2D-9635C61C26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1291" y="4011959"/>
            <a:ext cx="4084051" cy="2805616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1E9D141-CFCA-D208-DC53-498CD62036E2}"/>
              </a:ext>
            </a:extLst>
          </p:cNvPr>
          <p:cNvSpPr txBox="1"/>
          <p:nvPr/>
        </p:nvSpPr>
        <p:spPr>
          <a:xfrm rot="5400000">
            <a:off x="10183315" y="2488108"/>
            <a:ext cx="2293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chemeClr val="accent2">
                    <a:lumMod val="75000"/>
                  </a:schemeClr>
                </a:solidFill>
              </a:rPr>
              <a:t>Bovini da latte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F87152B-A166-97EC-CB4E-6AD4026F64ED}"/>
              </a:ext>
            </a:extLst>
          </p:cNvPr>
          <p:cNvSpPr txBox="1"/>
          <p:nvPr/>
        </p:nvSpPr>
        <p:spPr>
          <a:xfrm rot="5400000">
            <a:off x="10183315" y="5116731"/>
            <a:ext cx="2293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chemeClr val="accent2">
                    <a:lumMod val="75000"/>
                  </a:schemeClr>
                </a:solidFill>
              </a:rPr>
              <a:t>Ovini</a:t>
            </a: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CFD2D0A0-1C3B-7850-C2DE-4F30FAC5B047}"/>
              </a:ext>
            </a:extLst>
          </p:cNvPr>
          <p:cNvSpPr/>
          <p:nvPr/>
        </p:nvSpPr>
        <p:spPr>
          <a:xfrm>
            <a:off x="9708498" y="2106203"/>
            <a:ext cx="904126" cy="821932"/>
          </a:xfrm>
          <a:prstGeom prst="ellipse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E0663C83-6964-3D10-9F29-75E3DABA401C}"/>
              </a:ext>
            </a:extLst>
          </p:cNvPr>
          <p:cNvSpPr/>
          <p:nvPr/>
        </p:nvSpPr>
        <p:spPr>
          <a:xfrm>
            <a:off x="9899265" y="4962705"/>
            <a:ext cx="904126" cy="821932"/>
          </a:xfrm>
          <a:prstGeom prst="ellipse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B53E721-40E0-BA91-9D22-F80CF836E3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2727" y="4074137"/>
            <a:ext cx="4572396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49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" t="13692" r="1638" b="4498"/>
          <a:stretch/>
        </p:blipFill>
        <p:spPr bwMode="auto">
          <a:xfrm>
            <a:off x="6306208" y="3104126"/>
            <a:ext cx="5884838" cy="310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2FE9D91B-3671-C341-981B-0074C3E3A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6200000">
            <a:off x="-765186" y="5345836"/>
            <a:ext cx="2400728" cy="456254"/>
          </a:xfrm>
        </p:spPr>
        <p:txBody>
          <a:bodyPr/>
          <a:lstStyle/>
          <a:p>
            <a:r>
              <a:rPr lang="it-IT" dirty="0">
                <a:solidFill>
                  <a:srgbClr val="3366FF"/>
                </a:solidFill>
              </a:rPr>
              <a:t>MONITOR SAN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6B57402-758B-EBF0-BC4D-0FF1D1D40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915" y="2865507"/>
            <a:ext cx="5477868" cy="389486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F5B3D9E-2D03-EDFD-1F95-DE251023D546}"/>
              </a:ext>
            </a:extLst>
          </p:cNvPr>
          <p:cNvSpPr txBox="1"/>
          <p:nvPr/>
        </p:nvSpPr>
        <p:spPr>
          <a:xfrm>
            <a:off x="987367" y="219820"/>
            <a:ext cx="107754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alcune aziende di bovini da latte e ovini da latte </a:t>
            </a:r>
            <a:r>
              <a:rPr lang="it-IT" dirty="0"/>
              <a:t>la </a:t>
            </a:r>
            <a:r>
              <a:rPr lang="it-IT" b="1" dirty="0">
                <a:solidFill>
                  <a:srgbClr val="FF0000"/>
                </a:solidFill>
              </a:rPr>
              <a:t>gestione della mungitura </a:t>
            </a:r>
            <a:r>
              <a:rPr lang="it-IT" dirty="0"/>
              <a:t>è da considerarsi </a:t>
            </a:r>
            <a:r>
              <a:rPr lang="it-IT" b="1" dirty="0">
                <a:solidFill>
                  <a:schemeClr val="bg2">
                    <a:lumMod val="50000"/>
                  </a:schemeClr>
                </a:solidFill>
              </a:rPr>
              <a:t>migliorabile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dirty="0"/>
              <a:t>Nel </a:t>
            </a:r>
            <a:r>
              <a:rPr lang="it-IT" b="1" dirty="0">
                <a:solidFill>
                  <a:srgbClr val="FF0000"/>
                </a:solidFill>
              </a:rPr>
              <a:t>17% delle aziende di bovini da latte e nella maggior parte di quelle ovine</a:t>
            </a:r>
            <a:r>
              <a:rPr lang="it-IT" dirty="0"/>
              <a:t>, </a:t>
            </a:r>
            <a:r>
              <a:rPr lang="it-IT" dirty="0">
                <a:highlight>
                  <a:srgbClr val="FFFF00"/>
                </a:highlight>
              </a:rPr>
              <a:t>non si effettua la disinfezione accurata dei capezzoli</a:t>
            </a:r>
            <a:r>
              <a:rPr lang="it-IT" dirty="0"/>
              <a:t> sia prima (</a:t>
            </a:r>
            <a:r>
              <a:rPr lang="it-IT" i="1" dirty="0" err="1"/>
              <a:t>pre-dipping</a:t>
            </a:r>
            <a:r>
              <a:rPr lang="it-IT" dirty="0"/>
              <a:t>) che dopo la mungitura (</a:t>
            </a:r>
            <a:r>
              <a:rPr lang="it-IT" i="1" dirty="0"/>
              <a:t>post-</a:t>
            </a:r>
            <a:r>
              <a:rPr lang="it-IT" i="1" dirty="0" err="1"/>
              <a:t>dipping</a:t>
            </a:r>
            <a:r>
              <a:rPr lang="it-IT" dirty="0"/>
              <a:t>) sebbene questa pratica aiuti a ridurre l’incidenza di mastiti cliniche e subcliniche.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D030DC7-1F13-593D-A00B-3E234176097B}"/>
              </a:ext>
            </a:extLst>
          </p:cNvPr>
          <p:cNvSpPr txBox="1"/>
          <p:nvPr/>
        </p:nvSpPr>
        <p:spPr>
          <a:xfrm>
            <a:off x="2392211" y="2124670"/>
            <a:ext cx="22920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bg2">
                    <a:lumMod val="50000"/>
                  </a:schemeClr>
                </a:solidFill>
              </a:rPr>
              <a:t>BOVINI DA LATTE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4A34AFA-18EB-2E3B-71CC-7AB5C94938EB}"/>
              </a:ext>
            </a:extLst>
          </p:cNvPr>
          <p:cNvSpPr txBox="1"/>
          <p:nvPr/>
        </p:nvSpPr>
        <p:spPr>
          <a:xfrm>
            <a:off x="8508300" y="2154655"/>
            <a:ext cx="9548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bg2">
                    <a:lumMod val="50000"/>
                  </a:schemeClr>
                </a:solidFill>
              </a:rPr>
              <a:t>OVINI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0C0A6A7-F5B7-95CB-D08C-6EC05682E563}"/>
              </a:ext>
            </a:extLst>
          </p:cNvPr>
          <p:cNvSpPr txBox="1"/>
          <p:nvPr/>
        </p:nvSpPr>
        <p:spPr>
          <a:xfrm>
            <a:off x="8985741" y="5837044"/>
            <a:ext cx="29243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RARO = evento malattia è da considerarsi presente in allevamento</a:t>
            </a:r>
          </a:p>
        </p:txBody>
      </p:sp>
      <p:cxnSp>
        <p:nvCxnSpPr>
          <p:cNvPr id="16" name="Connettore a gomito 15">
            <a:extLst>
              <a:ext uri="{FF2B5EF4-FFF2-40B4-BE49-F238E27FC236}">
                <a16:creationId xmlns:a16="http://schemas.microsoft.com/office/drawing/2014/main" id="{36AAE452-2B8D-D66D-01FD-1FA4064D31B5}"/>
              </a:ext>
            </a:extLst>
          </p:cNvPr>
          <p:cNvCxnSpPr>
            <a:cxnSpLocks/>
          </p:cNvCxnSpPr>
          <p:nvPr/>
        </p:nvCxnSpPr>
        <p:spPr>
          <a:xfrm rot="5400000">
            <a:off x="9666602" y="5166943"/>
            <a:ext cx="906258" cy="43394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380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2FE9D91B-3671-C341-981B-0074C3E3A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6200000">
            <a:off x="-765186" y="5345836"/>
            <a:ext cx="2400728" cy="456254"/>
          </a:xfrm>
        </p:spPr>
        <p:txBody>
          <a:bodyPr/>
          <a:lstStyle/>
          <a:p>
            <a:r>
              <a:rPr lang="it-IT" dirty="0">
                <a:solidFill>
                  <a:srgbClr val="3366FF"/>
                </a:solidFill>
              </a:rPr>
              <a:t>MONITOR SAN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6F5F23E-E90F-160F-C092-C648236C490E}"/>
              </a:ext>
            </a:extLst>
          </p:cNvPr>
          <p:cNvSpPr txBox="1"/>
          <p:nvPr/>
        </p:nvSpPr>
        <p:spPr>
          <a:xfrm>
            <a:off x="903580" y="146097"/>
            <a:ext cx="107570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i="1" dirty="0"/>
              <a:t>L’uso di antibiotici risulta raro (&lt;5% degli animali anno per azienda) nella grande maggioranza degli </a:t>
            </a:r>
            <a:r>
              <a:rPr lang="it-IT" i="1" u="sng" dirty="0"/>
              <a:t>allevamenti di bovini da carne e ovini</a:t>
            </a:r>
            <a:r>
              <a:rPr lang="it-IT" i="1" dirty="0"/>
              <a:t>.</a:t>
            </a:r>
          </a:p>
          <a:p>
            <a:endParaRPr lang="it-IT" dirty="0"/>
          </a:p>
          <a:p>
            <a:r>
              <a:rPr lang="it-IT" dirty="0"/>
              <a:t>Nell’indirizzo produttivo del </a:t>
            </a:r>
            <a:r>
              <a:rPr lang="it-IT" u="sng" dirty="0">
                <a:highlight>
                  <a:srgbClr val="FFFF00"/>
                </a:highlight>
              </a:rPr>
              <a:t>bovino da latte</a:t>
            </a:r>
            <a:r>
              <a:rPr lang="it-IT" dirty="0"/>
              <a:t>, il </a:t>
            </a:r>
            <a:r>
              <a:rPr lang="it-IT" b="1" u="sng" dirty="0">
                <a:solidFill>
                  <a:srgbClr val="FF0000"/>
                </a:solidFill>
              </a:rPr>
              <a:t>32% delle aziende somministra antibiotici nel periodo di asciutta</a:t>
            </a:r>
            <a:r>
              <a:rPr lang="it-IT" b="1" dirty="0">
                <a:solidFill>
                  <a:srgbClr val="FF0000"/>
                </a:solidFill>
              </a:rPr>
              <a:t>.</a:t>
            </a:r>
          </a:p>
          <a:p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81C2FF0-3133-E9A8-C9D9-E49430A53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311" y="1639636"/>
            <a:ext cx="5497378" cy="5117057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05042560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Gradient</Template>
  <TotalTime>1890</TotalTime>
  <Words>1472</Words>
  <Application>Microsoft Office PowerPoint</Application>
  <PresentationFormat>Widescreen</PresentationFormat>
  <Paragraphs>341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5" baseType="lpstr">
      <vt:lpstr>Arial</vt:lpstr>
      <vt:lpstr>Calibri</vt:lpstr>
      <vt:lpstr>Georgia</vt:lpstr>
      <vt:lpstr>Univers</vt:lpstr>
      <vt:lpstr>Wingdings</vt:lpstr>
      <vt:lpstr>GradientVTI</vt:lpstr>
      <vt:lpstr>Programma di SviluPpo Rurale per l’Umbria 2014-2020 – Mis. 16.2.1 Progetto MONITOR SAN   valutazione delle strategie gestionali ed alimentari messe in atto negli allevamenti umbri: relazione con il benessere animale ed il rischio di insorgenza di patologie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Programma di SviluPpo Rurale per l’Umbria 2014-2020 – Mis. 16.2.1 Progetto MONITOR SAN  valutazione delle strategie gestionali ed alimentari messe in atto negli allevamenti umbri: relazione con il benessere animale ed il rischio di insorgenza di patologie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Programma di Sviluppo Rurale per l’Umbria – Progetto MONITOR SAN</dc:title>
  <dc:creator>Elisa Rampacci</dc:creator>
  <cp:lastModifiedBy>Elisa Rampacci</cp:lastModifiedBy>
  <cp:revision>166</cp:revision>
  <dcterms:created xsi:type="dcterms:W3CDTF">2023-10-10T13:59:48Z</dcterms:created>
  <dcterms:modified xsi:type="dcterms:W3CDTF">2023-10-17T08:01:57Z</dcterms:modified>
</cp:coreProperties>
</file>